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2" r:id="rId2"/>
    <p:sldId id="271" r:id="rId3"/>
    <p:sldId id="304" r:id="rId4"/>
    <p:sldId id="276" r:id="rId5"/>
    <p:sldId id="277" r:id="rId6"/>
    <p:sldId id="278" r:id="rId7"/>
    <p:sldId id="293" r:id="rId8"/>
    <p:sldId id="284" r:id="rId9"/>
    <p:sldId id="263" r:id="rId10"/>
    <p:sldId id="300" r:id="rId11"/>
    <p:sldId id="297" r:id="rId12"/>
    <p:sldId id="292" r:id="rId13"/>
    <p:sldId id="279" r:id="rId14"/>
    <p:sldId id="280" r:id="rId15"/>
    <p:sldId id="281" r:id="rId16"/>
    <p:sldId id="310" r:id="rId17"/>
    <p:sldId id="272" r:id="rId18"/>
    <p:sldId id="287" r:id="rId19"/>
    <p:sldId id="288" r:id="rId20"/>
    <p:sldId id="312" r:id="rId21"/>
    <p:sldId id="313" r:id="rId22"/>
    <p:sldId id="303" r:id="rId23"/>
    <p:sldId id="274" r:id="rId24"/>
    <p:sldId id="311" r:id="rId25"/>
    <p:sldId id="314" r:id="rId26"/>
    <p:sldId id="290" r:id="rId27"/>
    <p:sldId id="315" r:id="rId28"/>
    <p:sldId id="291" r:id="rId29"/>
    <p:sldId id="306" r:id="rId30"/>
    <p:sldId id="285" r:id="rId31"/>
    <p:sldId id="305" r:id="rId32"/>
    <p:sldId id="26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E8"/>
    <a:srgbClr val="D5E6B9"/>
    <a:srgbClr val="CEE6CA"/>
    <a:srgbClr val="B8AA90"/>
    <a:srgbClr val="B8A39B"/>
    <a:srgbClr val="588481"/>
    <a:srgbClr val="69C8CD"/>
    <a:srgbClr val="7E7464"/>
    <a:srgbClr val="236172"/>
    <a:srgbClr val="2D7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77153" autoAdjust="0"/>
  </p:normalViewPr>
  <p:slideViewPr>
    <p:cSldViewPr>
      <p:cViewPr varScale="1">
        <p:scale>
          <a:sx n="115" d="100"/>
          <a:sy n="115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12"/>
    </p:cViewPr>
  </p:sorterViewPr>
  <p:notesViewPr>
    <p:cSldViewPr snapToGrid="0" snapToObjects="1">
      <p:cViewPr varScale="1">
        <p:scale>
          <a:sx n="75" d="100"/>
          <a:sy n="75" d="100"/>
        </p:scale>
        <p:origin x="-34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835A-F65F-4691-8519-6A6D390D36B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5E3976-7BD8-4CC5-9A31-A6A562709E57}">
      <dgm:prSet phldrT="[Text]"/>
      <dgm:spPr/>
      <dgm:t>
        <a:bodyPr/>
        <a:lstStyle/>
        <a:p>
          <a:pPr algn="ctr"/>
          <a:r>
            <a:rPr lang="en-US" dirty="0" smtClean="0"/>
            <a:t>Scope </a:t>
          </a:r>
        </a:p>
        <a:p>
          <a:pPr algn="ctr"/>
          <a:r>
            <a:rPr lang="en-US" dirty="0" smtClean="0"/>
            <a:t>(25%)</a:t>
          </a:r>
          <a:endParaRPr lang="en-US" dirty="0"/>
        </a:p>
      </dgm:t>
    </dgm:pt>
    <dgm:pt modelId="{D44D4A3E-F1E7-4914-BB39-32B2EBD23F98}" type="parTrans" cxnId="{D7B8EFDD-9FA2-4666-92C3-4C23A71F0B06}">
      <dgm:prSet/>
      <dgm:spPr/>
      <dgm:t>
        <a:bodyPr/>
        <a:lstStyle/>
        <a:p>
          <a:endParaRPr lang="en-US"/>
        </a:p>
      </dgm:t>
    </dgm:pt>
    <dgm:pt modelId="{EFF0637A-7A58-429B-B7AF-6A7F077DA06F}" type="sibTrans" cxnId="{D7B8EFDD-9FA2-4666-92C3-4C23A71F0B06}">
      <dgm:prSet/>
      <dgm:spPr/>
      <dgm:t>
        <a:bodyPr/>
        <a:lstStyle/>
        <a:p>
          <a:endParaRPr lang="en-US"/>
        </a:p>
      </dgm:t>
    </dgm:pt>
    <dgm:pt modelId="{8F165DD4-A3A1-486B-A6F3-71BBCA9749F9}">
      <dgm:prSet phldrT="[Text]" custT="1"/>
      <dgm:spPr/>
      <dgm:t>
        <a:bodyPr/>
        <a:lstStyle/>
        <a:p>
          <a:r>
            <a:rPr lang="en-US" sz="1800" dirty="0" smtClean="0"/>
            <a:t>Is there a demonstrated need for the effort/activity? </a:t>
          </a:r>
          <a:endParaRPr lang="en-US" sz="1800" dirty="0"/>
        </a:p>
      </dgm:t>
    </dgm:pt>
    <dgm:pt modelId="{A62791B8-DD8B-4CFA-8F3E-57FD63D0D018}" type="parTrans" cxnId="{DB094FF6-7AC0-4C99-AD0B-D821A6283C75}">
      <dgm:prSet/>
      <dgm:spPr/>
      <dgm:t>
        <a:bodyPr/>
        <a:lstStyle/>
        <a:p>
          <a:endParaRPr lang="en-US"/>
        </a:p>
      </dgm:t>
    </dgm:pt>
    <dgm:pt modelId="{57CA8D66-8BC7-4E98-B9C3-95A24925A43D}" type="sibTrans" cxnId="{DB094FF6-7AC0-4C99-AD0B-D821A6283C75}">
      <dgm:prSet/>
      <dgm:spPr/>
      <dgm:t>
        <a:bodyPr/>
        <a:lstStyle/>
        <a:p>
          <a:endParaRPr lang="en-US"/>
        </a:p>
      </dgm:t>
    </dgm:pt>
    <dgm:pt modelId="{A5725433-303D-48DD-AA56-F01E9F30788A}">
      <dgm:prSet phldrT="[Text]"/>
      <dgm:spPr/>
      <dgm:t>
        <a:bodyPr/>
        <a:lstStyle/>
        <a:p>
          <a:r>
            <a:rPr lang="en-US" dirty="0" smtClean="0"/>
            <a:t>Technical Approach (25%)</a:t>
          </a:r>
          <a:endParaRPr lang="en-US" dirty="0"/>
        </a:p>
      </dgm:t>
    </dgm:pt>
    <dgm:pt modelId="{DFD1D7C4-10A0-47CC-9870-43F3BAE9CCA6}" type="parTrans" cxnId="{10746FB3-6125-4AF4-B20B-8DF1189D637B}">
      <dgm:prSet/>
      <dgm:spPr/>
      <dgm:t>
        <a:bodyPr/>
        <a:lstStyle/>
        <a:p>
          <a:endParaRPr lang="en-US"/>
        </a:p>
      </dgm:t>
    </dgm:pt>
    <dgm:pt modelId="{2BBF215F-274B-4CAA-BFDC-CB1F25006A8E}" type="sibTrans" cxnId="{10746FB3-6125-4AF4-B20B-8DF1189D637B}">
      <dgm:prSet/>
      <dgm:spPr/>
      <dgm:t>
        <a:bodyPr/>
        <a:lstStyle/>
        <a:p>
          <a:endParaRPr lang="en-US"/>
        </a:p>
      </dgm:t>
    </dgm:pt>
    <dgm:pt modelId="{25C201F8-21AC-44AE-80F0-7555C6BF2222}">
      <dgm:prSet phldrT="[Text]" custT="1"/>
      <dgm:spPr/>
      <dgm:t>
        <a:bodyPr/>
        <a:lstStyle/>
        <a:p>
          <a:r>
            <a:rPr lang="en-US" sz="1800" dirty="0" smtClean="0"/>
            <a:t>Is the technical approach applied to the problem reasonable?</a:t>
          </a:r>
          <a:endParaRPr lang="en-US" sz="1800" dirty="0"/>
        </a:p>
      </dgm:t>
    </dgm:pt>
    <dgm:pt modelId="{6655DC61-7B58-4D38-A849-002EED2924DB}" type="parTrans" cxnId="{CEA8D2BD-38D9-404D-A55F-0BD3A1AB45FA}">
      <dgm:prSet/>
      <dgm:spPr/>
      <dgm:t>
        <a:bodyPr/>
        <a:lstStyle/>
        <a:p>
          <a:endParaRPr lang="en-US"/>
        </a:p>
      </dgm:t>
    </dgm:pt>
    <dgm:pt modelId="{5FBF7137-D093-4690-9B9C-5EEE5A68D694}" type="sibTrans" cxnId="{CEA8D2BD-38D9-404D-A55F-0BD3A1AB45FA}">
      <dgm:prSet/>
      <dgm:spPr/>
      <dgm:t>
        <a:bodyPr/>
        <a:lstStyle/>
        <a:p>
          <a:endParaRPr lang="en-US"/>
        </a:p>
      </dgm:t>
    </dgm:pt>
    <dgm:pt modelId="{12E73ADB-0C56-42C7-A204-22CC51607E5C}">
      <dgm:prSet phldrT="[Text]"/>
      <dgm:spPr/>
      <dgm:t>
        <a:bodyPr/>
        <a:lstStyle/>
        <a:p>
          <a:r>
            <a:rPr lang="en-US" dirty="0" smtClean="0"/>
            <a:t>Project Experience and Collaboration (25%)</a:t>
          </a:r>
          <a:endParaRPr lang="en-US" dirty="0"/>
        </a:p>
      </dgm:t>
    </dgm:pt>
    <dgm:pt modelId="{0D84F6E5-F25C-420E-80DC-C134E2D83347}" type="parTrans" cxnId="{FE43D16E-7D76-4C79-B88C-8960341CC461}">
      <dgm:prSet/>
      <dgm:spPr/>
      <dgm:t>
        <a:bodyPr/>
        <a:lstStyle/>
        <a:p>
          <a:endParaRPr lang="en-US"/>
        </a:p>
      </dgm:t>
    </dgm:pt>
    <dgm:pt modelId="{5D94D034-DCE3-42B8-B8BA-1FA2091CF51F}" type="sibTrans" cxnId="{FE43D16E-7D76-4C79-B88C-8960341CC461}">
      <dgm:prSet/>
      <dgm:spPr/>
      <dgm:t>
        <a:bodyPr/>
        <a:lstStyle/>
        <a:p>
          <a:endParaRPr lang="en-US"/>
        </a:p>
      </dgm:t>
    </dgm:pt>
    <dgm:pt modelId="{125B2B27-7C89-478C-A821-8F810459612D}">
      <dgm:prSet phldrT="[Text]" custT="1"/>
      <dgm:spPr/>
      <dgm:t>
        <a:bodyPr/>
        <a:lstStyle/>
        <a:p>
          <a:r>
            <a:rPr lang="en-US" sz="1800" dirty="0" smtClean="0"/>
            <a:t>Does the project team have the appropriate experience, special qualifications, and skills for successful completion of the project.? </a:t>
          </a:r>
          <a:endParaRPr lang="en-US" sz="1800" dirty="0"/>
        </a:p>
      </dgm:t>
    </dgm:pt>
    <dgm:pt modelId="{D9331660-9749-4D7B-973A-F2493C75EE67}" type="parTrans" cxnId="{86297BC3-6482-4FAE-8823-DBEBF05DC993}">
      <dgm:prSet/>
      <dgm:spPr/>
      <dgm:t>
        <a:bodyPr/>
        <a:lstStyle/>
        <a:p>
          <a:endParaRPr lang="en-US"/>
        </a:p>
      </dgm:t>
    </dgm:pt>
    <dgm:pt modelId="{40E18D22-1537-4A41-AA1C-B2D9B48C82A8}" type="sibTrans" cxnId="{86297BC3-6482-4FAE-8823-DBEBF05DC993}">
      <dgm:prSet/>
      <dgm:spPr/>
      <dgm:t>
        <a:bodyPr/>
        <a:lstStyle/>
        <a:p>
          <a:endParaRPr lang="en-US"/>
        </a:p>
      </dgm:t>
    </dgm:pt>
    <dgm:pt modelId="{657A70C1-5FFF-7B43-B41F-EE27D345D326}">
      <dgm:prSet phldrT="[Text]" custT="1"/>
      <dgm:spPr/>
      <dgm:t>
        <a:bodyPr/>
        <a:lstStyle/>
        <a:p>
          <a:r>
            <a:rPr lang="en-US" sz="1800" dirty="0" smtClean="0"/>
            <a:t>Is the approach innovative? </a:t>
          </a:r>
          <a:endParaRPr lang="en-US" sz="1800" dirty="0"/>
        </a:p>
      </dgm:t>
    </dgm:pt>
    <dgm:pt modelId="{03BF10B1-8208-B440-9478-5CFDD5CFB299}" type="parTrans" cxnId="{E2DBFE09-1C59-6D42-8AF6-17BD705B3986}">
      <dgm:prSet/>
      <dgm:spPr/>
      <dgm:t>
        <a:bodyPr/>
        <a:lstStyle/>
        <a:p>
          <a:endParaRPr lang="en-US"/>
        </a:p>
      </dgm:t>
    </dgm:pt>
    <dgm:pt modelId="{83D181FA-0C17-EE4C-B680-AD5969E133E3}" type="sibTrans" cxnId="{E2DBFE09-1C59-6D42-8AF6-17BD705B3986}">
      <dgm:prSet/>
      <dgm:spPr/>
      <dgm:t>
        <a:bodyPr/>
        <a:lstStyle/>
        <a:p>
          <a:endParaRPr lang="en-US"/>
        </a:p>
      </dgm:t>
    </dgm:pt>
    <dgm:pt modelId="{820CFDD8-B19E-0B46-B63C-BBBAEE0A637D}">
      <dgm:prSet phldrT="[Text]" custT="1"/>
      <dgm:spPr/>
      <dgm:t>
        <a:bodyPr/>
        <a:lstStyle/>
        <a:p>
          <a:r>
            <a:rPr lang="en-US" sz="1800" dirty="0" smtClean="0"/>
            <a:t>How much does the proposal contribute to the guiding principles and element(s) of the CDI Science Support Framework? </a:t>
          </a:r>
          <a:endParaRPr lang="en-US" sz="1800" dirty="0"/>
        </a:p>
      </dgm:t>
    </dgm:pt>
    <dgm:pt modelId="{0E0FB4A0-989D-2B46-B475-3267D9878CBD}" type="parTrans" cxnId="{F2E2CEF9-F278-4245-89D6-F560BE517784}">
      <dgm:prSet/>
      <dgm:spPr/>
      <dgm:t>
        <a:bodyPr/>
        <a:lstStyle/>
        <a:p>
          <a:endParaRPr lang="en-US"/>
        </a:p>
      </dgm:t>
    </dgm:pt>
    <dgm:pt modelId="{1BDD453D-7019-714C-A8D6-AEBEAEF53140}" type="sibTrans" cxnId="{F2E2CEF9-F278-4245-89D6-F560BE517784}">
      <dgm:prSet/>
      <dgm:spPr/>
      <dgm:t>
        <a:bodyPr/>
        <a:lstStyle/>
        <a:p>
          <a:endParaRPr lang="en-US"/>
        </a:p>
      </dgm:t>
    </dgm:pt>
    <dgm:pt modelId="{FF1F68A9-BEA1-504F-999B-398879056898}">
      <dgm:prSet phldrT="[Text]" custT="1"/>
      <dgm:spPr/>
      <dgm:t>
        <a:bodyPr/>
        <a:lstStyle/>
        <a:p>
          <a:r>
            <a:rPr lang="en-US" sz="1800" dirty="0" smtClean="0"/>
            <a:t>Is there potential impact beyond a single Program, Center, Mission Area, or Region? </a:t>
          </a:r>
          <a:endParaRPr lang="en-US" sz="1800" dirty="0"/>
        </a:p>
      </dgm:t>
    </dgm:pt>
    <dgm:pt modelId="{AB92AE0B-C41B-4743-A1F2-77D127A387A1}" type="parTrans" cxnId="{FAD68638-3540-7A4D-B5F3-7DFDB9C3D1C0}">
      <dgm:prSet/>
      <dgm:spPr/>
      <dgm:t>
        <a:bodyPr/>
        <a:lstStyle/>
        <a:p>
          <a:endParaRPr lang="en-US"/>
        </a:p>
      </dgm:t>
    </dgm:pt>
    <dgm:pt modelId="{36A2697A-9234-CA4E-B887-266E9D1A6C8E}" type="sibTrans" cxnId="{FAD68638-3540-7A4D-B5F3-7DFDB9C3D1C0}">
      <dgm:prSet/>
      <dgm:spPr/>
      <dgm:t>
        <a:bodyPr/>
        <a:lstStyle/>
        <a:p>
          <a:endParaRPr lang="en-US"/>
        </a:p>
      </dgm:t>
    </dgm:pt>
    <dgm:pt modelId="{AF36FE67-D2EB-7B4A-8B77-F445A160179C}">
      <dgm:prSet phldrT="[Text]" custT="1"/>
      <dgm:spPr/>
      <dgm:t>
        <a:bodyPr/>
        <a:lstStyle/>
        <a:p>
          <a:r>
            <a:rPr lang="en-US" sz="1800" dirty="0" smtClean="0"/>
            <a:t>What is the anticipated return on investment (e.g. cost savings, code utilization, publications, operational efficiencies, etc.)?</a:t>
          </a:r>
          <a:endParaRPr lang="en-US" sz="1800" dirty="0"/>
        </a:p>
      </dgm:t>
    </dgm:pt>
    <dgm:pt modelId="{305DD4E1-24D6-C44A-9456-7A462CECEDB5}" type="parTrans" cxnId="{278C1CFD-B304-374D-AF7D-BA8DF0B3BCF9}">
      <dgm:prSet/>
      <dgm:spPr/>
      <dgm:t>
        <a:bodyPr/>
        <a:lstStyle/>
        <a:p>
          <a:endParaRPr lang="en-US"/>
        </a:p>
      </dgm:t>
    </dgm:pt>
    <dgm:pt modelId="{288C5661-347D-8041-BEE9-4C74837F2778}" type="sibTrans" cxnId="{278C1CFD-B304-374D-AF7D-BA8DF0B3BCF9}">
      <dgm:prSet/>
      <dgm:spPr/>
      <dgm:t>
        <a:bodyPr/>
        <a:lstStyle/>
        <a:p>
          <a:endParaRPr lang="en-US"/>
        </a:p>
      </dgm:t>
    </dgm:pt>
    <dgm:pt modelId="{1CADD55C-104B-A541-8A1F-29EEBC7ACA7E}">
      <dgm:prSet phldrT="[Text]" custT="1"/>
      <dgm:spPr/>
      <dgm:t>
        <a:bodyPr/>
        <a:lstStyle/>
        <a:p>
          <a:r>
            <a:rPr lang="en-US" sz="1800" dirty="0" smtClean="0"/>
            <a:t>Does it employ a proven, reliable technique that is appropriate to the problem?</a:t>
          </a:r>
          <a:endParaRPr lang="en-US" sz="1800" dirty="0"/>
        </a:p>
      </dgm:t>
    </dgm:pt>
    <dgm:pt modelId="{51FD6525-D07F-8143-84A0-DD902FFA6B11}" type="parTrans" cxnId="{10CCFBF2-EBF2-9D4B-B141-F782A5BB6FED}">
      <dgm:prSet/>
      <dgm:spPr/>
    </dgm:pt>
    <dgm:pt modelId="{67508641-5F66-9B4B-B4D4-41494A345E8F}" type="sibTrans" cxnId="{10CCFBF2-EBF2-9D4B-B141-F782A5BB6FED}">
      <dgm:prSet/>
      <dgm:spPr/>
    </dgm:pt>
    <dgm:pt modelId="{E7E2F212-1644-854C-A96E-D48353392702}">
      <dgm:prSet phldrT="[Text]" custT="1"/>
      <dgm:spPr/>
      <dgm:t>
        <a:bodyPr/>
        <a:lstStyle/>
        <a:p>
          <a:r>
            <a:rPr lang="en-US" sz="1800" dirty="0" smtClean="0"/>
            <a:t>Have inter-disciplinary or cross-mission area/region collaboration and partnerships been pursued where appropriate?</a:t>
          </a:r>
          <a:endParaRPr lang="en-US" sz="1800" dirty="0"/>
        </a:p>
      </dgm:t>
    </dgm:pt>
    <dgm:pt modelId="{510EF7B7-517C-CD4D-A40B-09C43D943246}" type="parTrans" cxnId="{99511F76-800C-434E-9537-3DD677502403}">
      <dgm:prSet/>
      <dgm:spPr/>
    </dgm:pt>
    <dgm:pt modelId="{8FE46474-18DB-7644-AA13-295BEEE86E66}" type="sibTrans" cxnId="{99511F76-800C-434E-9537-3DD677502403}">
      <dgm:prSet/>
      <dgm:spPr/>
    </dgm:pt>
    <dgm:pt modelId="{93E3FD1A-8649-4519-8653-B6F5B1C4DED5}" type="pres">
      <dgm:prSet presAssocID="{7C00835A-F65F-4691-8519-6A6D390D36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29265-B270-456F-BA66-5E522D333623}" type="pres">
      <dgm:prSet presAssocID="{335E3976-7BD8-4CC5-9A31-A6A562709E57}" presName="linNode" presStyleCnt="0"/>
      <dgm:spPr/>
    </dgm:pt>
    <dgm:pt modelId="{5DD89359-A9AF-4FF7-BB1B-B1F0C8CB51BE}" type="pres">
      <dgm:prSet presAssocID="{335E3976-7BD8-4CC5-9A31-A6A562709E57}" presName="parentText" presStyleLbl="node1" presStyleIdx="0" presStyleCnt="3" custScaleX="59489" custLinFactNeighborX="-12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9C1FC-51A7-41CA-9B9A-C1B3FB3FF8EA}" type="pres">
      <dgm:prSet presAssocID="{335E3976-7BD8-4CC5-9A31-A6A562709E57}" presName="descendantText" presStyleLbl="alignAccFollowNode1" presStyleIdx="0" presStyleCnt="3" custScaleX="134958" custScaleY="119351" custLinFactNeighborX="-291" custLinFactNeighborY="3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8EFC5-D567-4D90-B0BC-A3593D1A6C47}" type="pres">
      <dgm:prSet presAssocID="{EFF0637A-7A58-429B-B7AF-6A7F077DA06F}" presName="sp" presStyleCnt="0"/>
      <dgm:spPr/>
    </dgm:pt>
    <dgm:pt modelId="{1304500E-0E44-4BD7-A400-658D6D55B71E}" type="pres">
      <dgm:prSet presAssocID="{A5725433-303D-48DD-AA56-F01E9F30788A}" presName="linNode" presStyleCnt="0"/>
      <dgm:spPr/>
    </dgm:pt>
    <dgm:pt modelId="{4C245DDE-7F96-4420-BB34-4F67FE9D1D93}" type="pres">
      <dgm:prSet presAssocID="{A5725433-303D-48DD-AA56-F01E9F30788A}" presName="parentText" presStyleLbl="node1" presStyleIdx="1" presStyleCnt="3" custScaleX="59489" custLinFactNeighborX="-12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02218-0815-4489-876D-9AE8B7EBC6C1}" type="pres">
      <dgm:prSet presAssocID="{A5725433-303D-48DD-AA56-F01E9F30788A}" presName="descendantText" presStyleLbl="alignAccFollowNode1" presStyleIdx="1" presStyleCnt="3" custScaleX="134958" custScaleY="119351" custLinFactNeighborX="-291" custLinFactNeighborY="19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E23D3-8866-491F-A946-DA4042007E05}" type="pres">
      <dgm:prSet presAssocID="{2BBF215F-274B-4CAA-BFDC-CB1F25006A8E}" presName="sp" presStyleCnt="0"/>
      <dgm:spPr/>
    </dgm:pt>
    <dgm:pt modelId="{ACA27EE0-6CD1-4FD1-959B-AFEDC1630259}" type="pres">
      <dgm:prSet presAssocID="{12E73ADB-0C56-42C7-A204-22CC51607E5C}" presName="linNode" presStyleCnt="0"/>
      <dgm:spPr/>
    </dgm:pt>
    <dgm:pt modelId="{4B519E64-61A9-427E-9610-A3BE35EA12D6}" type="pres">
      <dgm:prSet presAssocID="{12E73ADB-0C56-42C7-A204-22CC51607E5C}" presName="parentText" presStyleLbl="node1" presStyleIdx="2" presStyleCnt="3" custScaleX="59488" custScaleY="100271" custLinFactNeighborX="-12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34D44-8638-4DA7-8B0B-8B2A5A79A3DE}" type="pres">
      <dgm:prSet presAssocID="{12E73ADB-0C56-42C7-A204-22CC51607E5C}" presName="descendantText" presStyleLbl="alignAccFollowNode1" presStyleIdx="2" presStyleCnt="3" custScaleX="136023" custScaleY="105014" custLinFactNeighborX="-291" custLinFactNeighborY="27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0CD719-38F1-4DA5-8B6F-6556B6705139}" type="presOf" srcId="{8F165DD4-A3A1-486B-A6F3-71BBCA9749F9}" destId="{B489C1FC-51A7-41CA-9B9A-C1B3FB3FF8EA}" srcOrd="0" destOrd="0" presId="urn:microsoft.com/office/officeart/2005/8/layout/vList5"/>
    <dgm:cxn modelId="{D7B8EFDD-9FA2-4666-92C3-4C23A71F0B06}" srcId="{7C00835A-F65F-4691-8519-6A6D390D36B1}" destId="{335E3976-7BD8-4CC5-9A31-A6A562709E57}" srcOrd="0" destOrd="0" parTransId="{D44D4A3E-F1E7-4914-BB39-32B2EBD23F98}" sibTransId="{EFF0637A-7A58-429B-B7AF-6A7F077DA06F}"/>
    <dgm:cxn modelId="{DB094FF6-7AC0-4C99-AD0B-D821A6283C75}" srcId="{335E3976-7BD8-4CC5-9A31-A6A562709E57}" destId="{8F165DD4-A3A1-486B-A6F3-71BBCA9749F9}" srcOrd="0" destOrd="0" parTransId="{A62791B8-DD8B-4CFA-8F3E-57FD63D0D018}" sibTransId="{57CA8D66-8BC7-4E98-B9C3-95A24925A43D}"/>
    <dgm:cxn modelId="{08B8BBE0-8A02-41DF-BAFC-6D26E5F8EE1D}" type="presOf" srcId="{A5725433-303D-48DD-AA56-F01E9F30788A}" destId="{4C245DDE-7F96-4420-BB34-4F67FE9D1D93}" srcOrd="0" destOrd="0" presId="urn:microsoft.com/office/officeart/2005/8/layout/vList5"/>
    <dgm:cxn modelId="{F2E2CEF9-F278-4245-89D6-F560BE517784}" srcId="{335E3976-7BD8-4CC5-9A31-A6A562709E57}" destId="{820CFDD8-B19E-0B46-B63C-BBBAEE0A637D}" srcOrd="1" destOrd="0" parTransId="{0E0FB4A0-989D-2B46-B475-3267D9878CBD}" sibTransId="{1BDD453D-7019-714C-A8D6-AEBEAEF53140}"/>
    <dgm:cxn modelId="{278C1CFD-B304-374D-AF7D-BA8DF0B3BCF9}" srcId="{335E3976-7BD8-4CC5-9A31-A6A562709E57}" destId="{AF36FE67-D2EB-7B4A-8B77-F445A160179C}" srcOrd="3" destOrd="0" parTransId="{305DD4E1-24D6-C44A-9456-7A462CECEDB5}" sibTransId="{288C5661-347D-8041-BEE9-4C74837F2778}"/>
    <dgm:cxn modelId="{99511F76-800C-434E-9537-3DD677502403}" srcId="{12E73ADB-0C56-42C7-A204-22CC51607E5C}" destId="{E7E2F212-1644-854C-A96E-D48353392702}" srcOrd="1" destOrd="0" parTransId="{510EF7B7-517C-CD4D-A40B-09C43D943246}" sibTransId="{8FE46474-18DB-7644-AA13-295BEEE86E66}"/>
    <dgm:cxn modelId="{7E7E4F79-97A6-354C-8296-709FE8E3C9B3}" type="presOf" srcId="{AF36FE67-D2EB-7B4A-8B77-F445A160179C}" destId="{B489C1FC-51A7-41CA-9B9A-C1B3FB3FF8EA}" srcOrd="0" destOrd="3" presId="urn:microsoft.com/office/officeart/2005/8/layout/vList5"/>
    <dgm:cxn modelId="{FAD68638-3540-7A4D-B5F3-7DFDB9C3D1C0}" srcId="{335E3976-7BD8-4CC5-9A31-A6A562709E57}" destId="{FF1F68A9-BEA1-504F-999B-398879056898}" srcOrd="2" destOrd="0" parTransId="{AB92AE0B-C41B-4743-A1F2-77D127A387A1}" sibTransId="{36A2697A-9234-CA4E-B887-266E9D1A6C8E}"/>
    <dgm:cxn modelId="{1A81A500-2412-0843-8BF6-7B584B3BB2A7}" type="presOf" srcId="{E7E2F212-1644-854C-A96E-D48353392702}" destId="{ED234D44-8638-4DA7-8B0B-8B2A5A79A3DE}" srcOrd="0" destOrd="1" presId="urn:microsoft.com/office/officeart/2005/8/layout/vList5"/>
    <dgm:cxn modelId="{AF87CF62-30CE-A743-866E-A4A4AB5D7F33}" type="presOf" srcId="{1CADD55C-104B-A541-8A1F-29EEBC7ACA7E}" destId="{8DA02218-0815-4489-876D-9AE8B7EBC6C1}" srcOrd="0" destOrd="2" presId="urn:microsoft.com/office/officeart/2005/8/layout/vList5"/>
    <dgm:cxn modelId="{86297BC3-6482-4FAE-8823-DBEBF05DC993}" srcId="{12E73ADB-0C56-42C7-A204-22CC51607E5C}" destId="{125B2B27-7C89-478C-A821-8F810459612D}" srcOrd="0" destOrd="0" parTransId="{D9331660-9749-4D7B-973A-F2493C75EE67}" sibTransId="{40E18D22-1537-4A41-AA1C-B2D9B48C82A8}"/>
    <dgm:cxn modelId="{E2DBFE09-1C59-6D42-8AF6-17BD705B3986}" srcId="{A5725433-303D-48DD-AA56-F01E9F30788A}" destId="{657A70C1-5FFF-7B43-B41F-EE27D345D326}" srcOrd="1" destOrd="0" parTransId="{03BF10B1-8208-B440-9478-5CFDD5CFB299}" sibTransId="{83D181FA-0C17-EE4C-B680-AD5969E133E3}"/>
    <dgm:cxn modelId="{C70FFB82-9ECA-4EFA-BE13-030485C74385}" type="presOf" srcId="{7C00835A-F65F-4691-8519-6A6D390D36B1}" destId="{93E3FD1A-8649-4519-8653-B6F5B1C4DED5}" srcOrd="0" destOrd="0" presId="urn:microsoft.com/office/officeart/2005/8/layout/vList5"/>
    <dgm:cxn modelId="{F990C5D0-489D-B241-BD65-357328403DA4}" type="presOf" srcId="{820CFDD8-B19E-0B46-B63C-BBBAEE0A637D}" destId="{B489C1FC-51A7-41CA-9B9A-C1B3FB3FF8EA}" srcOrd="0" destOrd="1" presId="urn:microsoft.com/office/officeart/2005/8/layout/vList5"/>
    <dgm:cxn modelId="{7969C471-155F-4408-9923-0AB316B089FD}" type="presOf" srcId="{125B2B27-7C89-478C-A821-8F810459612D}" destId="{ED234D44-8638-4DA7-8B0B-8B2A5A79A3DE}" srcOrd="0" destOrd="0" presId="urn:microsoft.com/office/officeart/2005/8/layout/vList5"/>
    <dgm:cxn modelId="{10746FB3-6125-4AF4-B20B-8DF1189D637B}" srcId="{7C00835A-F65F-4691-8519-6A6D390D36B1}" destId="{A5725433-303D-48DD-AA56-F01E9F30788A}" srcOrd="1" destOrd="0" parTransId="{DFD1D7C4-10A0-47CC-9870-43F3BAE9CCA6}" sibTransId="{2BBF215F-274B-4CAA-BFDC-CB1F25006A8E}"/>
    <dgm:cxn modelId="{FE43D16E-7D76-4C79-B88C-8960341CC461}" srcId="{7C00835A-F65F-4691-8519-6A6D390D36B1}" destId="{12E73ADB-0C56-42C7-A204-22CC51607E5C}" srcOrd="2" destOrd="0" parTransId="{0D84F6E5-F25C-420E-80DC-C134E2D83347}" sibTransId="{5D94D034-DCE3-42B8-B8BA-1FA2091CF51F}"/>
    <dgm:cxn modelId="{19DDA823-5E40-FA48-9018-46148E517DDE}" type="presOf" srcId="{657A70C1-5FFF-7B43-B41F-EE27D345D326}" destId="{8DA02218-0815-4489-876D-9AE8B7EBC6C1}" srcOrd="0" destOrd="1" presId="urn:microsoft.com/office/officeart/2005/8/layout/vList5"/>
    <dgm:cxn modelId="{CEA8D2BD-38D9-404D-A55F-0BD3A1AB45FA}" srcId="{A5725433-303D-48DD-AA56-F01E9F30788A}" destId="{25C201F8-21AC-44AE-80F0-7555C6BF2222}" srcOrd="0" destOrd="0" parTransId="{6655DC61-7B58-4D38-A849-002EED2924DB}" sibTransId="{5FBF7137-D093-4690-9B9C-5EEE5A68D694}"/>
    <dgm:cxn modelId="{2406BBF8-1E49-49E4-A9A6-1044DD6872AD}" type="presOf" srcId="{12E73ADB-0C56-42C7-A204-22CC51607E5C}" destId="{4B519E64-61A9-427E-9610-A3BE35EA12D6}" srcOrd="0" destOrd="0" presId="urn:microsoft.com/office/officeart/2005/8/layout/vList5"/>
    <dgm:cxn modelId="{481B3D9D-FB13-4A62-BDCD-AEADDAE0FD28}" type="presOf" srcId="{335E3976-7BD8-4CC5-9A31-A6A562709E57}" destId="{5DD89359-A9AF-4FF7-BB1B-B1F0C8CB51BE}" srcOrd="0" destOrd="0" presId="urn:microsoft.com/office/officeart/2005/8/layout/vList5"/>
    <dgm:cxn modelId="{5C0C55FE-974D-9349-8E82-9A505C7D7AB8}" type="presOf" srcId="{FF1F68A9-BEA1-504F-999B-398879056898}" destId="{B489C1FC-51A7-41CA-9B9A-C1B3FB3FF8EA}" srcOrd="0" destOrd="2" presId="urn:microsoft.com/office/officeart/2005/8/layout/vList5"/>
    <dgm:cxn modelId="{10CCFBF2-EBF2-9D4B-B141-F782A5BB6FED}" srcId="{A5725433-303D-48DD-AA56-F01E9F30788A}" destId="{1CADD55C-104B-A541-8A1F-29EEBC7ACA7E}" srcOrd="2" destOrd="0" parTransId="{51FD6525-D07F-8143-84A0-DD902FFA6B11}" sibTransId="{67508641-5F66-9B4B-B4D4-41494A345E8F}"/>
    <dgm:cxn modelId="{0B21FC1D-ECEF-4C19-8AD6-ECB65AD70CDC}" type="presOf" srcId="{25C201F8-21AC-44AE-80F0-7555C6BF2222}" destId="{8DA02218-0815-4489-876D-9AE8B7EBC6C1}" srcOrd="0" destOrd="0" presId="urn:microsoft.com/office/officeart/2005/8/layout/vList5"/>
    <dgm:cxn modelId="{2FFB390F-8666-4D07-B8CF-8285E6A0EB71}" type="presParOf" srcId="{93E3FD1A-8649-4519-8653-B6F5B1C4DED5}" destId="{0B229265-B270-456F-BA66-5E522D333623}" srcOrd="0" destOrd="0" presId="urn:microsoft.com/office/officeart/2005/8/layout/vList5"/>
    <dgm:cxn modelId="{9058C497-9189-4DE8-BD49-4277EE02032A}" type="presParOf" srcId="{0B229265-B270-456F-BA66-5E522D333623}" destId="{5DD89359-A9AF-4FF7-BB1B-B1F0C8CB51BE}" srcOrd="0" destOrd="0" presId="urn:microsoft.com/office/officeart/2005/8/layout/vList5"/>
    <dgm:cxn modelId="{65D2F217-99BE-46AC-8F3D-60FAA14F9AEB}" type="presParOf" srcId="{0B229265-B270-456F-BA66-5E522D333623}" destId="{B489C1FC-51A7-41CA-9B9A-C1B3FB3FF8EA}" srcOrd="1" destOrd="0" presId="urn:microsoft.com/office/officeart/2005/8/layout/vList5"/>
    <dgm:cxn modelId="{422C3660-C2B8-4160-81F6-CFD4FCFAB418}" type="presParOf" srcId="{93E3FD1A-8649-4519-8653-B6F5B1C4DED5}" destId="{AEE8EFC5-D567-4D90-B0BC-A3593D1A6C47}" srcOrd="1" destOrd="0" presId="urn:microsoft.com/office/officeart/2005/8/layout/vList5"/>
    <dgm:cxn modelId="{BDF899AF-6E72-40F5-B5BD-5487592A78BC}" type="presParOf" srcId="{93E3FD1A-8649-4519-8653-B6F5B1C4DED5}" destId="{1304500E-0E44-4BD7-A400-658D6D55B71E}" srcOrd="2" destOrd="0" presId="urn:microsoft.com/office/officeart/2005/8/layout/vList5"/>
    <dgm:cxn modelId="{74090242-B637-49E8-A9AE-55048BDD2487}" type="presParOf" srcId="{1304500E-0E44-4BD7-A400-658D6D55B71E}" destId="{4C245DDE-7F96-4420-BB34-4F67FE9D1D93}" srcOrd="0" destOrd="0" presId="urn:microsoft.com/office/officeart/2005/8/layout/vList5"/>
    <dgm:cxn modelId="{4CF8481C-1BCF-477F-8599-9732B9A7DD8D}" type="presParOf" srcId="{1304500E-0E44-4BD7-A400-658D6D55B71E}" destId="{8DA02218-0815-4489-876D-9AE8B7EBC6C1}" srcOrd="1" destOrd="0" presId="urn:microsoft.com/office/officeart/2005/8/layout/vList5"/>
    <dgm:cxn modelId="{E7141548-D94C-4961-AA20-A165BFB55093}" type="presParOf" srcId="{93E3FD1A-8649-4519-8653-B6F5B1C4DED5}" destId="{6C4E23D3-8866-491F-A946-DA4042007E05}" srcOrd="3" destOrd="0" presId="urn:microsoft.com/office/officeart/2005/8/layout/vList5"/>
    <dgm:cxn modelId="{E9B5785E-5E24-4AB5-A739-2327C610890F}" type="presParOf" srcId="{93E3FD1A-8649-4519-8653-B6F5B1C4DED5}" destId="{ACA27EE0-6CD1-4FD1-959B-AFEDC1630259}" srcOrd="4" destOrd="0" presId="urn:microsoft.com/office/officeart/2005/8/layout/vList5"/>
    <dgm:cxn modelId="{FD5FB8E6-523B-40C6-BF77-6D56101415A6}" type="presParOf" srcId="{ACA27EE0-6CD1-4FD1-959B-AFEDC1630259}" destId="{4B519E64-61A9-427E-9610-A3BE35EA12D6}" srcOrd="0" destOrd="0" presId="urn:microsoft.com/office/officeart/2005/8/layout/vList5"/>
    <dgm:cxn modelId="{60E617BE-3FE6-4B64-80D4-F50D1E0C7AFB}" type="presParOf" srcId="{ACA27EE0-6CD1-4FD1-959B-AFEDC1630259}" destId="{ED234D44-8638-4DA7-8B0B-8B2A5A79A3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00835A-F65F-4691-8519-6A6D390D36B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7AE23C-1DB6-46D4-9980-D844186D2D46}">
      <dgm:prSet phldrT="[Text]"/>
      <dgm:spPr/>
      <dgm:t>
        <a:bodyPr/>
        <a:lstStyle/>
        <a:p>
          <a:r>
            <a:rPr lang="en-US" dirty="0" smtClean="0"/>
            <a:t>Sustainability</a:t>
          </a:r>
        </a:p>
        <a:p>
          <a:r>
            <a:rPr lang="en-US" dirty="0" smtClean="0"/>
            <a:t>(15%)</a:t>
          </a:r>
          <a:endParaRPr lang="en-US" dirty="0"/>
        </a:p>
      </dgm:t>
    </dgm:pt>
    <dgm:pt modelId="{0D4F7917-914E-410E-B6A2-534667E54B34}" type="parTrans" cxnId="{C77DAE3F-9C8E-4BEB-8E68-6E1823A7BD3D}">
      <dgm:prSet/>
      <dgm:spPr/>
      <dgm:t>
        <a:bodyPr/>
        <a:lstStyle/>
        <a:p>
          <a:endParaRPr lang="en-US"/>
        </a:p>
      </dgm:t>
    </dgm:pt>
    <dgm:pt modelId="{0103CBB2-1ADD-47AA-8A6B-2EC5636DE559}" type="sibTrans" cxnId="{C77DAE3F-9C8E-4BEB-8E68-6E1823A7BD3D}">
      <dgm:prSet/>
      <dgm:spPr/>
      <dgm:t>
        <a:bodyPr/>
        <a:lstStyle/>
        <a:p>
          <a:endParaRPr lang="en-US"/>
        </a:p>
      </dgm:t>
    </dgm:pt>
    <dgm:pt modelId="{3D30BDDE-415D-404E-8338-41B7D621312A}">
      <dgm:prSet custT="1"/>
      <dgm:spPr/>
      <dgm:t>
        <a:bodyPr/>
        <a:lstStyle/>
        <a:p>
          <a:r>
            <a:rPr lang="en-US" sz="1800" dirty="0" smtClean="0"/>
            <a:t>Does the proposal describe the intended sustainability of the project deliverables (products, tools, services, metadata) for long-term access, reusability, and potential for integration? </a:t>
          </a:r>
          <a:endParaRPr lang="en-US" sz="1800" dirty="0"/>
        </a:p>
      </dgm:t>
    </dgm:pt>
    <dgm:pt modelId="{8C121CF0-F153-4ED8-86D7-7AAC05D5609A}" type="parTrans" cxnId="{C78D4B69-637B-4037-A2A2-25F66CA1C59D}">
      <dgm:prSet/>
      <dgm:spPr/>
      <dgm:t>
        <a:bodyPr/>
        <a:lstStyle/>
        <a:p>
          <a:endParaRPr lang="en-US"/>
        </a:p>
      </dgm:t>
    </dgm:pt>
    <dgm:pt modelId="{BAAAC906-E44F-4D9E-8597-878662A75F87}" type="sibTrans" cxnId="{C78D4B69-637B-4037-A2A2-25F66CA1C59D}">
      <dgm:prSet/>
      <dgm:spPr/>
      <dgm:t>
        <a:bodyPr/>
        <a:lstStyle/>
        <a:p>
          <a:endParaRPr lang="en-US"/>
        </a:p>
      </dgm:t>
    </dgm:pt>
    <dgm:pt modelId="{D91F568E-7EA8-4468-B7DF-53679761FEA2}">
      <dgm:prSet/>
      <dgm:spPr/>
      <dgm:t>
        <a:bodyPr/>
        <a:lstStyle/>
        <a:p>
          <a:r>
            <a:rPr lang="en-US" dirty="0" smtClean="0"/>
            <a:t>Budget Justification</a:t>
          </a:r>
        </a:p>
        <a:p>
          <a:r>
            <a:rPr lang="en-US" dirty="0" smtClean="0"/>
            <a:t>(5%)</a:t>
          </a:r>
          <a:endParaRPr lang="en-US" dirty="0"/>
        </a:p>
      </dgm:t>
    </dgm:pt>
    <dgm:pt modelId="{196436F8-E0DE-40EF-84CC-0B68F2FBB563}" type="parTrans" cxnId="{CE7ECAD2-8C01-47EC-9A88-230CD4A2FBCE}">
      <dgm:prSet/>
      <dgm:spPr/>
      <dgm:t>
        <a:bodyPr/>
        <a:lstStyle/>
        <a:p>
          <a:endParaRPr lang="en-US"/>
        </a:p>
      </dgm:t>
    </dgm:pt>
    <dgm:pt modelId="{C95BC1C4-7D8B-4DA7-BA7C-F6EE872941F0}" type="sibTrans" cxnId="{CE7ECAD2-8C01-47EC-9A88-230CD4A2FBCE}">
      <dgm:prSet/>
      <dgm:spPr/>
      <dgm:t>
        <a:bodyPr/>
        <a:lstStyle/>
        <a:p>
          <a:endParaRPr lang="en-US"/>
        </a:p>
      </dgm:t>
    </dgm:pt>
    <dgm:pt modelId="{9AD73AD3-2F81-487A-A0E6-3FAA1D54D8DC}">
      <dgm:prSet custT="1"/>
      <dgm:spPr/>
      <dgm:t>
        <a:bodyPr/>
        <a:lstStyle/>
        <a:p>
          <a:r>
            <a:rPr lang="en-US" sz="1800" dirty="0" smtClean="0"/>
            <a:t>Is the budget at or below $50,000 and does it meet the minimum 30% in-kind match? </a:t>
          </a:r>
          <a:endParaRPr lang="en-US" sz="1800" dirty="0"/>
        </a:p>
      </dgm:t>
    </dgm:pt>
    <dgm:pt modelId="{129E78F2-EBF5-425B-89F6-C55DE99AFF5B}" type="parTrans" cxnId="{C7B33D13-22B4-4396-B049-B2A6E738A708}">
      <dgm:prSet/>
      <dgm:spPr/>
      <dgm:t>
        <a:bodyPr/>
        <a:lstStyle/>
        <a:p>
          <a:endParaRPr lang="en-US"/>
        </a:p>
      </dgm:t>
    </dgm:pt>
    <dgm:pt modelId="{CE19E553-BC8F-4534-BFEA-E14C218ADF02}" type="sibTrans" cxnId="{C7B33D13-22B4-4396-B049-B2A6E738A708}">
      <dgm:prSet/>
      <dgm:spPr/>
      <dgm:t>
        <a:bodyPr/>
        <a:lstStyle/>
        <a:p>
          <a:endParaRPr lang="en-US"/>
        </a:p>
      </dgm:t>
    </dgm:pt>
    <dgm:pt modelId="{32996930-8FF8-4084-AF99-D95DF95DF582}">
      <dgm:prSet/>
      <dgm:spPr/>
      <dgm:t>
        <a:bodyPr/>
        <a:lstStyle/>
        <a:p>
          <a:r>
            <a:rPr lang="en-US" dirty="0" smtClean="0"/>
            <a:t>Timeline </a:t>
          </a:r>
        </a:p>
        <a:p>
          <a:r>
            <a:rPr lang="en-US" dirty="0" smtClean="0"/>
            <a:t>(5%)</a:t>
          </a:r>
          <a:endParaRPr lang="en-US" dirty="0"/>
        </a:p>
      </dgm:t>
    </dgm:pt>
    <dgm:pt modelId="{B330E1BA-6886-4401-866D-396DB3C7F11F}" type="parTrans" cxnId="{87354022-7344-4B68-A38F-DE27BA2A5B00}">
      <dgm:prSet/>
      <dgm:spPr/>
      <dgm:t>
        <a:bodyPr/>
        <a:lstStyle/>
        <a:p>
          <a:endParaRPr lang="en-US"/>
        </a:p>
      </dgm:t>
    </dgm:pt>
    <dgm:pt modelId="{8B9F766F-3FD4-419B-B6C7-1E5A57FBB075}" type="sibTrans" cxnId="{87354022-7344-4B68-A38F-DE27BA2A5B00}">
      <dgm:prSet/>
      <dgm:spPr/>
      <dgm:t>
        <a:bodyPr/>
        <a:lstStyle/>
        <a:p>
          <a:endParaRPr lang="en-US"/>
        </a:p>
      </dgm:t>
    </dgm:pt>
    <dgm:pt modelId="{6C26DEB3-1451-4A7B-826A-245DCF63A482}">
      <dgm:prSet custT="1"/>
      <dgm:spPr/>
      <dgm:t>
        <a:bodyPr/>
        <a:lstStyle/>
        <a:p>
          <a:r>
            <a:rPr lang="en-US" sz="1800" dirty="0" smtClean="0"/>
            <a:t>Are the project phases and milestones described in the technical approach?</a:t>
          </a:r>
          <a:endParaRPr lang="en-US" sz="1800" dirty="0"/>
        </a:p>
      </dgm:t>
    </dgm:pt>
    <dgm:pt modelId="{9FBC9A12-914E-49BA-A568-5E64ED5D8DDF}" type="parTrans" cxnId="{92E16913-1720-4593-840C-57D67339D197}">
      <dgm:prSet/>
      <dgm:spPr/>
      <dgm:t>
        <a:bodyPr/>
        <a:lstStyle/>
        <a:p>
          <a:endParaRPr lang="en-US"/>
        </a:p>
      </dgm:t>
    </dgm:pt>
    <dgm:pt modelId="{84BDFA3D-8F37-478D-AB11-84C6F9E31F7C}" type="sibTrans" cxnId="{92E16913-1720-4593-840C-57D67339D197}">
      <dgm:prSet/>
      <dgm:spPr/>
      <dgm:t>
        <a:bodyPr/>
        <a:lstStyle/>
        <a:p>
          <a:endParaRPr lang="en-US"/>
        </a:p>
      </dgm:t>
    </dgm:pt>
    <dgm:pt modelId="{D24D5660-942F-8C47-8A59-03CC1628A7C8}">
      <dgm:prSet custT="1"/>
      <dgm:spPr/>
      <dgm:t>
        <a:bodyPr/>
        <a:lstStyle/>
        <a:p>
          <a:r>
            <a:rPr lang="en-US" sz="1800" dirty="0" smtClean="0"/>
            <a:t>Will all products resulting from the project be freely shared and made available, without charge or restriction, to the CDI, the broader USGS community, and beyond as appropriate?</a:t>
          </a:r>
          <a:endParaRPr lang="en-US" sz="1800" dirty="0"/>
        </a:p>
      </dgm:t>
    </dgm:pt>
    <dgm:pt modelId="{B6758A37-4274-8B43-85C3-1C603FBCDDB6}" type="parTrans" cxnId="{D300D884-E891-AB4A-A137-BF46A0026FA9}">
      <dgm:prSet/>
      <dgm:spPr/>
    </dgm:pt>
    <dgm:pt modelId="{71B47C81-6008-8143-9E15-604B2F99F1E8}" type="sibTrans" cxnId="{D300D884-E891-AB4A-A137-BF46A0026FA9}">
      <dgm:prSet/>
      <dgm:spPr/>
    </dgm:pt>
    <dgm:pt modelId="{A584E062-0781-8948-9E9D-3F3C2045CAB1}">
      <dgm:prSet custT="1"/>
      <dgm:spPr/>
      <dgm:t>
        <a:bodyPr/>
        <a:lstStyle/>
        <a:p>
          <a:r>
            <a:rPr lang="en-US" sz="1800" dirty="0" smtClean="0"/>
            <a:t>Are salaries and contractor costs, travel, and equipment/ publication costs justified and appropriate to project needs? </a:t>
          </a:r>
          <a:endParaRPr lang="en-US" sz="1800" dirty="0"/>
        </a:p>
      </dgm:t>
    </dgm:pt>
    <dgm:pt modelId="{3BE8A7B4-7E11-6F42-A701-D765E3BB1E9F}" type="parTrans" cxnId="{AAE043A4-923C-9047-B825-3503F68BBF02}">
      <dgm:prSet/>
      <dgm:spPr/>
    </dgm:pt>
    <dgm:pt modelId="{01FFAADF-357D-204A-B690-2779DD434926}" type="sibTrans" cxnId="{AAE043A4-923C-9047-B825-3503F68BBF02}">
      <dgm:prSet/>
      <dgm:spPr/>
    </dgm:pt>
    <dgm:pt modelId="{A767C5DA-458F-D848-9D24-1A687C27FCC3}">
      <dgm:prSet custT="1"/>
      <dgm:spPr/>
      <dgm:t>
        <a:bodyPr/>
        <a:lstStyle/>
        <a:p>
          <a:r>
            <a:rPr lang="en-US" sz="1800" dirty="0" smtClean="0"/>
            <a:t>If the proposal lists contractor support, does the proposal describe how the contract work will be managed and documented?</a:t>
          </a:r>
          <a:endParaRPr lang="en-US" sz="1800" dirty="0"/>
        </a:p>
      </dgm:t>
    </dgm:pt>
    <dgm:pt modelId="{1CD62B32-8A5A-F942-9FA1-B23A9604CD49}" type="parTrans" cxnId="{A1B1AF7B-A23B-3D4B-A306-B59C4EA83697}">
      <dgm:prSet/>
      <dgm:spPr/>
    </dgm:pt>
    <dgm:pt modelId="{1990775D-6EB1-F949-8D17-08CC595E4AE7}" type="sibTrans" cxnId="{A1B1AF7B-A23B-3D4B-A306-B59C4EA83697}">
      <dgm:prSet/>
      <dgm:spPr/>
    </dgm:pt>
    <dgm:pt modelId="{678CCACD-931D-FA4C-B2A2-57C0F8BD5E1A}">
      <dgm:prSet custT="1"/>
      <dgm:spPr/>
      <dgm:t>
        <a:bodyPr/>
        <a:lstStyle/>
        <a:p>
          <a:r>
            <a:rPr lang="en-US" sz="1800" dirty="0" smtClean="0"/>
            <a:t>Is the proposed workload feasible given the project duration.</a:t>
          </a:r>
          <a:endParaRPr lang="en-US" sz="1800" dirty="0"/>
        </a:p>
      </dgm:t>
    </dgm:pt>
    <dgm:pt modelId="{9225FA29-AD23-C143-977C-FACF0EC3E5EB}" type="parTrans" cxnId="{B64A5C3A-8469-CE48-97D3-BF5F0885C2DE}">
      <dgm:prSet/>
      <dgm:spPr/>
    </dgm:pt>
    <dgm:pt modelId="{AA0942D4-ED42-5D44-9A56-E63E2E106F2E}" type="sibTrans" cxnId="{B64A5C3A-8469-CE48-97D3-BF5F0885C2DE}">
      <dgm:prSet/>
      <dgm:spPr/>
    </dgm:pt>
    <dgm:pt modelId="{93E3FD1A-8649-4519-8653-B6F5B1C4DED5}" type="pres">
      <dgm:prSet presAssocID="{7C00835A-F65F-4691-8519-6A6D390D36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1E2BAD-8563-4AC7-ACDC-527FB1729E3D}" type="pres">
      <dgm:prSet presAssocID="{9B7AE23C-1DB6-46D4-9980-D844186D2D46}" presName="linNode" presStyleCnt="0"/>
      <dgm:spPr/>
    </dgm:pt>
    <dgm:pt modelId="{4B1F4D43-E590-4C35-A692-5AD893D043B5}" type="pres">
      <dgm:prSet presAssocID="{9B7AE23C-1DB6-46D4-9980-D844186D2D46}" presName="parentText" presStyleLbl="node1" presStyleIdx="0" presStyleCnt="3" custScaleX="594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9E178-766C-42A2-A53A-02C4FC08593B}" type="pres">
      <dgm:prSet presAssocID="{9B7AE23C-1DB6-46D4-9980-D844186D2D46}" presName="descendantText" presStyleLbl="alignAccFollowNode1" presStyleIdx="0" presStyleCnt="3" custScaleX="122787" custScaleY="119351" custLinFactNeighborY="17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DB535-5384-4B11-85F6-4D5C4158EC91}" type="pres">
      <dgm:prSet presAssocID="{0103CBB2-1ADD-47AA-8A6B-2EC5636DE559}" presName="sp" presStyleCnt="0"/>
      <dgm:spPr/>
    </dgm:pt>
    <dgm:pt modelId="{E433C591-3409-4447-9A0A-7D81AE3B3017}" type="pres">
      <dgm:prSet presAssocID="{D91F568E-7EA8-4468-B7DF-53679761FEA2}" presName="linNode" presStyleCnt="0"/>
      <dgm:spPr/>
    </dgm:pt>
    <dgm:pt modelId="{5380820C-0245-4FD7-ADB8-5F8CED506C86}" type="pres">
      <dgm:prSet presAssocID="{D91F568E-7EA8-4468-B7DF-53679761FEA2}" presName="parentText" presStyleLbl="node1" presStyleIdx="1" presStyleCnt="3" custScaleX="594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894E3-257F-4C66-8BB4-61A9044750DC}" type="pres">
      <dgm:prSet presAssocID="{D91F568E-7EA8-4468-B7DF-53679761FEA2}" presName="descendantText" presStyleLbl="alignAccFollowNode1" presStyleIdx="1" presStyleCnt="3" custScaleX="122787" custScaleY="119351" custLinFactNeighborY="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8B8C9-D6F3-4425-B630-EB5D43718F2A}" type="pres">
      <dgm:prSet presAssocID="{C95BC1C4-7D8B-4DA7-BA7C-F6EE872941F0}" presName="sp" presStyleCnt="0"/>
      <dgm:spPr/>
    </dgm:pt>
    <dgm:pt modelId="{1B171EC3-585E-472F-AFA7-7AE6F454D0DE}" type="pres">
      <dgm:prSet presAssocID="{32996930-8FF8-4084-AF99-D95DF95DF582}" presName="linNode" presStyleCnt="0"/>
      <dgm:spPr/>
    </dgm:pt>
    <dgm:pt modelId="{23F80B5A-3270-40F5-BB5E-B0CDB986BADA}" type="pres">
      <dgm:prSet presAssocID="{32996930-8FF8-4084-AF99-D95DF95DF582}" presName="parentText" presStyleLbl="node1" presStyleIdx="2" presStyleCnt="3" custScaleX="594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8A013-878C-4F16-AF75-4760C8BDDFDA}" type="pres">
      <dgm:prSet presAssocID="{32996930-8FF8-4084-AF99-D95DF95DF582}" presName="descendantText" presStyleLbl="alignAccFollowNode1" presStyleIdx="2" presStyleCnt="3" custScaleX="122787" custScaleY="103680" custLinFactNeighborX="0" custLinFactNeighborY="-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556EED-0F28-204C-A202-BA5838041019}" type="presOf" srcId="{A767C5DA-458F-D848-9D24-1A687C27FCC3}" destId="{140894E3-257F-4C66-8BB4-61A9044750DC}" srcOrd="0" destOrd="2" presId="urn:microsoft.com/office/officeart/2005/8/layout/vList5"/>
    <dgm:cxn modelId="{C78D4B69-637B-4037-A2A2-25F66CA1C59D}" srcId="{9B7AE23C-1DB6-46D4-9980-D844186D2D46}" destId="{3D30BDDE-415D-404E-8338-41B7D621312A}" srcOrd="0" destOrd="0" parTransId="{8C121CF0-F153-4ED8-86D7-7AAC05D5609A}" sibTransId="{BAAAC906-E44F-4D9E-8597-878662A75F87}"/>
    <dgm:cxn modelId="{4C570BC7-DB19-C349-8F06-7FD1BD0C4270}" type="presOf" srcId="{D24D5660-942F-8C47-8A59-03CC1628A7C8}" destId="{6309E178-766C-42A2-A53A-02C4FC08593B}" srcOrd="0" destOrd="1" presId="urn:microsoft.com/office/officeart/2005/8/layout/vList5"/>
    <dgm:cxn modelId="{E999D42D-2C79-4307-95E8-C0ADE544D5CE}" type="presOf" srcId="{6C26DEB3-1451-4A7B-826A-245DCF63A482}" destId="{BE58A013-878C-4F16-AF75-4760C8BDDFDA}" srcOrd="0" destOrd="0" presId="urn:microsoft.com/office/officeart/2005/8/layout/vList5"/>
    <dgm:cxn modelId="{B64A5C3A-8469-CE48-97D3-BF5F0885C2DE}" srcId="{32996930-8FF8-4084-AF99-D95DF95DF582}" destId="{678CCACD-931D-FA4C-B2A2-57C0F8BD5E1A}" srcOrd="1" destOrd="0" parTransId="{9225FA29-AD23-C143-977C-FACF0EC3E5EB}" sibTransId="{AA0942D4-ED42-5D44-9A56-E63E2E106F2E}"/>
    <dgm:cxn modelId="{C7B33D13-22B4-4396-B049-B2A6E738A708}" srcId="{D91F568E-7EA8-4468-B7DF-53679761FEA2}" destId="{9AD73AD3-2F81-487A-A0E6-3FAA1D54D8DC}" srcOrd="0" destOrd="0" parTransId="{129E78F2-EBF5-425B-89F6-C55DE99AFF5B}" sibTransId="{CE19E553-BC8F-4534-BFEA-E14C218ADF02}"/>
    <dgm:cxn modelId="{A1B1AF7B-A23B-3D4B-A306-B59C4EA83697}" srcId="{D91F568E-7EA8-4468-B7DF-53679761FEA2}" destId="{A767C5DA-458F-D848-9D24-1A687C27FCC3}" srcOrd="2" destOrd="0" parTransId="{1CD62B32-8A5A-F942-9FA1-B23A9604CD49}" sibTransId="{1990775D-6EB1-F949-8D17-08CC595E4AE7}"/>
    <dgm:cxn modelId="{9D777E8E-3C77-4873-9D72-8CDC16E9FE01}" type="presOf" srcId="{3D30BDDE-415D-404E-8338-41B7D621312A}" destId="{6309E178-766C-42A2-A53A-02C4FC08593B}" srcOrd="0" destOrd="0" presId="urn:microsoft.com/office/officeart/2005/8/layout/vList5"/>
    <dgm:cxn modelId="{60F06873-F35C-4DA4-BE7A-45B501E1F92D}" type="presOf" srcId="{7C00835A-F65F-4691-8519-6A6D390D36B1}" destId="{93E3FD1A-8649-4519-8653-B6F5B1C4DED5}" srcOrd="0" destOrd="0" presId="urn:microsoft.com/office/officeart/2005/8/layout/vList5"/>
    <dgm:cxn modelId="{92E16913-1720-4593-840C-57D67339D197}" srcId="{32996930-8FF8-4084-AF99-D95DF95DF582}" destId="{6C26DEB3-1451-4A7B-826A-245DCF63A482}" srcOrd="0" destOrd="0" parTransId="{9FBC9A12-914E-49BA-A568-5E64ED5D8DDF}" sibTransId="{84BDFA3D-8F37-478D-AB11-84C6F9E31F7C}"/>
    <dgm:cxn modelId="{9BF70BCF-8442-472E-B2F1-24D3D0065BBF}" type="presOf" srcId="{9B7AE23C-1DB6-46D4-9980-D844186D2D46}" destId="{4B1F4D43-E590-4C35-A692-5AD893D043B5}" srcOrd="0" destOrd="0" presId="urn:microsoft.com/office/officeart/2005/8/layout/vList5"/>
    <dgm:cxn modelId="{8CB124FB-1D39-4103-9D7C-35F73673BBCE}" type="presOf" srcId="{32996930-8FF8-4084-AF99-D95DF95DF582}" destId="{23F80B5A-3270-40F5-BB5E-B0CDB986BADA}" srcOrd="0" destOrd="0" presId="urn:microsoft.com/office/officeart/2005/8/layout/vList5"/>
    <dgm:cxn modelId="{18C021CC-8FE3-2B44-8009-CD9BD76DCFC6}" type="presOf" srcId="{678CCACD-931D-FA4C-B2A2-57C0F8BD5E1A}" destId="{BE58A013-878C-4F16-AF75-4760C8BDDFDA}" srcOrd="0" destOrd="1" presId="urn:microsoft.com/office/officeart/2005/8/layout/vList5"/>
    <dgm:cxn modelId="{BBE58CF2-3F5E-46FF-902A-F393096670AD}" type="presOf" srcId="{D91F568E-7EA8-4468-B7DF-53679761FEA2}" destId="{5380820C-0245-4FD7-ADB8-5F8CED506C86}" srcOrd="0" destOrd="0" presId="urn:microsoft.com/office/officeart/2005/8/layout/vList5"/>
    <dgm:cxn modelId="{87354022-7344-4B68-A38F-DE27BA2A5B00}" srcId="{7C00835A-F65F-4691-8519-6A6D390D36B1}" destId="{32996930-8FF8-4084-AF99-D95DF95DF582}" srcOrd="2" destOrd="0" parTransId="{B330E1BA-6886-4401-866D-396DB3C7F11F}" sibTransId="{8B9F766F-3FD4-419B-B6C7-1E5A57FBB075}"/>
    <dgm:cxn modelId="{D300D884-E891-AB4A-A137-BF46A0026FA9}" srcId="{9B7AE23C-1DB6-46D4-9980-D844186D2D46}" destId="{D24D5660-942F-8C47-8A59-03CC1628A7C8}" srcOrd="1" destOrd="0" parTransId="{B6758A37-4274-8B43-85C3-1C603FBCDDB6}" sibTransId="{71B47C81-6008-8143-9E15-604B2F99F1E8}"/>
    <dgm:cxn modelId="{8C8B86E0-833B-4849-9620-A874D5A104F5}" type="presOf" srcId="{A584E062-0781-8948-9E9D-3F3C2045CAB1}" destId="{140894E3-257F-4C66-8BB4-61A9044750DC}" srcOrd="0" destOrd="1" presId="urn:microsoft.com/office/officeart/2005/8/layout/vList5"/>
    <dgm:cxn modelId="{CE7ECAD2-8C01-47EC-9A88-230CD4A2FBCE}" srcId="{7C00835A-F65F-4691-8519-6A6D390D36B1}" destId="{D91F568E-7EA8-4468-B7DF-53679761FEA2}" srcOrd="1" destOrd="0" parTransId="{196436F8-E0DE-40EF-84CC-0B68F2FBB563}" sibTransId="{C95BC1C4-7D8B-4DA7-BA7C-F6EE872941F0}"/>
    <dgm:cxn modelId="{AAE043A4-923C-9047-B825-3503F68BBF02}" srcId="{D91F568E-7EA8-4468-B7DF-53679761FEA2}" destId="{A584E062-0781-8948-9E9D-3F3C2045CAB1}" srcOrd="1" destOrd="0" parTransId="{3BE8A7B4-7E11-6F42-A701-D765E3BB1E9F}" sibTransId="{01FFAADF-357D-204A-B690-2779DD434926}"/>
    <dgm:cxn modelId="{3713813D-96BF-46E0-B1C7-D996208F5C14}" type="presOf" srcId="{9AD73AD3-2F81-487A-A0E6-3FAA1D54D8DC}" destId="{140894E3-257F-4C66-8BB4-61A9044750DC}" srcOrd="0" destOrd="0" presId="urn:microsoft.com/office/officeart/2005/8/layout/vList5"/>
    <dgm:cxn modelId="{C77DAE3F-9C8E-4BEB-8E68-6E1823A7BD3D}" srcId="{7C00835A-F65F-4691-8519-6A6D390D36B1}" destId="{9B7AE23C-1DB6-46D4-9980-D844186D2D46}" srcOrd="0" destOrd="0" parTransId="{0D4F7917-914E-410E-B6A2-534667E54B34}" sibTransId="{0103CBB2-1ADD-47AA-8A6B-2EC5636DE559}"/>
    <dgm:cxn modelId="{311F69C5-CDB6-4266-B816-0644F28DE2CE}" type="presParOf" srcId="{93E3FD1A-8649-4519-8653-B6F5B1C4DED5}" destId="{4A1E2BAD-8563-4AC7-ACDC-527FB1729E3D}" srcOrd="0" destOrd="0" presId="urn:microsoft.com/office/officeart/2005/8/layout/vList5"/>
    <dgm:cxn modelId="{DE8752AE-E04E-4324-B16B-09A3E4316A49}" type="presParOf" srcId="{4A1E2BAD-8563-4AC7-ACDC-527FB1729E3D}" destId="{4B1F4D43-E590-4C35-A692-5AD893D043B5}" srcOrd="0" destOrd="0" presId="urn:microsoft.com/office/officeart/2005/8/layout/vList5"/>
    <dgm:cxn modelId="{C2BA3789-CEC7-4D13-9CEC-1025C496AEC5}" type="presParOf" srcId="{4A1E2BAD-8563-4AC7-ACDC-527FB1729E3D}" destId="{6309E178-766C-42A2-A53A-02C4FC08593B}" srcOrd="1" destOrd="0" presId="urn:microsoft.com/office/officeart/2005/8/layout/vList5"/>
    <dgm:cxn modelId="{628A58EA-427E-404B-8D3B-FE77CB2B725F}" type="presParOf" srcId="{93E3FD1A-8649-4519-8653-B6F5B1C4DED5}" destId="{90ADB535-5384-4B11-85F6-4D5C4158EC91}" srcOrd="1" destOrd="0" presId="urn:microsoft.com/office/officeart/2005/8/layout/vList5"/>
    <dgm:cxn modelId="{5C9F1DE5-2C84-4C5F-866C-9ACE5B93D76B}" type="presParOf" srcId="{93E3FD1A-8649-4519-8653-B6F5B1C4DED5}" destId="{E433C591-3409-4447-9A0A-7D81AE3B3017}" srcOrd="2" destOrd="0" presId="urn:microsoft.com/office/officeart/2005/8/layout/vList5"/>
    <dgm:cxn modelId="{E670D42A-EA68-452D-941C-DEFEA72E0A0B}" type="presParOf" srcId="{E433C591-3409-4447-9A0A-7D81AE3B3017}" destId="{5380820C-0245-4FD7-ADB8-5F8CED506C86}" srcOrd="0" destOrd="0" presId="urn:microsoft.com/office/officeart/2005/8/layout/vList5"/>
    <dgm:cxn modelId="{1EAA2BD9-930D-4FC8-88AD-D3B1CDE0BC77}" type="presParOf" srcId="{E433C591-3409-4447-9A0A-7D81AE3B3017}" destId="{140894E3-257F-4C66-8BB4-61A9044750DC}" srcOrd="1" destOrd="0" presId="urn:microsoft.com/office/officeart/2005/8/layout/vList5"/>
    <dgm:cxn modelId="{512941C4-AC2B-49E0-B523-A1BD09DF36D4}" type="presParOf" srcId="{93E3FD1A-8649-4519-8653-B6F5B1C4DED5}" destId="{4418B8C9-D6F3-4425-B630-EB5D43718F2A}" srcOrd="3" destOrd="0" presId="urn:microsoft.com/office/officeart/2005/8/layout/vList5"/>
    <dgm:cxn modelId="{46A1F093-B90D-4F08-AEE2-09AE6DF2C1CB}" type="presParOf" srcId="{93E3FD1A-8649-4519-8653-B6F5B1C4DED5}" destId="{1B171EC3-585E-472F-AFA7-7AE6F454D0DE}" srcOrd="4" destOrd="0" presId="urn:microsoft.com/office/officeart/2005/8/layout/vList5"/>
    <dgm:cxn modelId="{051A44AB-6C81-4D0D-9026-3DECABEA6E47}" type="presParOf" srcId="{1B171EC3-585E-472F-AFA7-7AE6F454D0DE}" destId="{23F80B5A-3270-40F5-BB5E-B0CDB986BADA}" srcOrd="0" destOrd="0" presId="urn:microsoft.com/office/officeart/2005/8/layout/vList5"/>
    <dgm:cxn modelId="{3FC2CC00-CC87-4118-B76E-07FF76CE7E8D}" type="presParOf" srcId="{1B171EC3-585E-472F-AFA7-7AE6F454D0DE}" destId="{BE58A013-878C-4F16-AF75-4760C8BDDF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9C1FC-51A7-41CA-9B9A-C1B3FB3FF8EA}">
      <dsp:nvSpPr>
        <dsp:cNvPr id="0" name=""/>
        <dsp:cNvSpPr/>
      </dsp:nvSpPr>
      <dsp:spPr>
        <a:xfrm rot="5400000">
          <a:off x="4613089" y="-2667693"/>
          <a:ext cx="1899197" cy="7449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there a demonstrated need for the effort/activity?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How much does the proposal contribute to the guiding principles and element(s) of the CDI Science Support Framework?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there potential impact beyond a single Program, Center, Mission Area, or Region?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What is the anticipated return on investment (e.g. cost savings, code utilization, publications, operational efficiencies, etc.)?</a:t>
          </a:r>
          <a:endParaRPr lang="en-US" sz="1800" kern="1200" dirty="0"/>
        </a:p>
      </dsp:txBody>
      <dsp:txXfrm rot="-5400000">
        <a:off x="1838025" y="200082"/>
        <a:ext cx="7356616" cy="1713775"/>
      </dsp:txXfrm>
    </dsp:sp>
    <dsp:sp modelId="{5DD89359-A9AF-4FF7-BB1B-B1F0C8CB51BE}">
      <dsp:nvSpPr>
        <dsp:cNvPr id="0" name=""/>
        <dsp:cNvSpPr/>
      </dsp:nvSpPr>
      <dsp:spPr>
        <a:xfrm>
          <a:off x="0" y="318"/>
          <a:ext cx="1847045" cy="1989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Scope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(25%)</a:t>
          </a:r>
          <a:endParaRPr lang="en-US" sz="2100" kern="1200" dirty="0"/>
        </a:p>
      </dsp:txBody>
      <dsp:txXfrm>
        <a:off x="90165" y="90483"/>
        <a:ext cx="1666715" cy="1808757"/>
      </dsp:txXfrm>
    </dsp:sp>
    <dsp:sp modelId="{8DA02218-0815-4489-876D-9AE8B7EBC6C1}">
      <dsp:nvSpPr>
        <dsp:cNvPr id="0" name=""/>
        <dsp:cNvSpPr/>
      </dsp:nvSpPr>
      <dsp:spPr>
        <a:xfrm rot="5400000">
          <a:off x="4613089" y="-610292"/>
          <a:ext cx="1899197" cy="7449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 technical approach applied to the problem reasonable?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 approach innovative?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Does it employ a proven, reliable technique that is appropriate to the problem?</a:t>
          </a:r>
          <a:endParaRPr lang="en-US" sz="1800" kern="1200" dirty="0"/>
        </a:p>
      </dsp:txBody>
      <dsp:txXfrm rot="-5400000">
        <a:off x="1838025" y="2257483"/>
        <a:ext cx="7356616" cy="1713775"/>
      </dsp:txXfrm>
    </dsp:sp>
    <dsp:sp modelId="{4C245DDE-7F96-4420-BB34-4F67FE9D1D93}">
      <dsp:nvSpPr>
        <dsp:cNvPr id="0" name=""/>
        <dsp:cNvSpPr/>
      </dsp:nvSpPr>
      <dsp:spPr>
        <a:xfrm>
          <a:off x="0" y="2088860"/>
          <a:ext cx="1847045" cy="1989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Technical Approach (25%)</a:t>
          </a:r>
          <a:endParaRPr lang="en-US" sz="2100" kern="1200" dirty="0"/>
        </a:p>
      </dsp:txBody>
      <dsp:txXfrm>
        <a:off x="90165" y="2179025"/>
        <a:ext cx="1666715" cy="1808757"/>
      </dsp:txXfrm>
    </dsp:sp>
    <dsp:sp modelId="{ED234D44-8638-4DA7-8B0B-8B2A5A79A3DE}">
      <dsp:nvSpPr>
        <dsp:cNvPr id="0" name=""/>
        <dsp:cNvSpPr/>
      </dsp:nvSpPr>
      <dsp:spPr>
        <a:xfrm rot="5400000">
          <a:off x="4721202" y="1487785"/>
          <a:ext cx="1671056" cy="74606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Does the project team have the appropriate experience, special qualifications, and skills for successful completion of the project.?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Have inter-disciplinary or cross-mission area/region collaboration and partnerships been pursued where appropriate?</a:t>
          </a:r>
          <a:endParaRPr lang="en-US" sz="1800" kern="1200" dirty="0"/>
        </a:p>
      </dsp:txBody>
      <dsp:txXfrm rot="-5400000">
        <a:off x="1826384" y="4464177"/>
        <a:ext cx="7379118" cy="1507908"/>
      </dsp:txXfrm>
    </dsp:sp>
    <dsp:sp modelId="{4B519E64-61A9-427E-9610-A3BE35EA12D6}">
      <dsp:nvSpPr>
        <dsp:cNvPr id="0" name=""/>
        <dsp:cNvSpPr/>
      </dsp:nvSpPr>
      <dsp:spPr>
        <a:xfrm>
          <a:off x="0" y="4177403"/>
          <a:ext cx="1835349" cy="1994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Project Experience and Collaboration (25%)</a:t>
          </a:r>
          <a:endParaRPr lang="en-US" sz="2100" kern="1200" dirty="0"/>
        </a:p>
      </dsp:txBody>
      <dsp:txXfrm>
        <a:off x="89594" y="4266997"/>
        <a:ext cx="1656161" cy="1815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9E178-766C-42A2-A53A-02C4FC08593B}">
      <dsp:nvSpPr>
        <dsp:cNvPr id="0" name=""/>
        <dsp:cNvSpPr/>
      </dsp:nvSpPr>
      <dsp:spPr>
        <a:xfrm rot="5400000">
          <a:off x="4591262" y="-2560389"/>
          <a:ext cx="1899197" cy="717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Does the proposal describe the intended sustainability of the project deliverables (products, tools, services, metadata) for long-term access, reusability, and potential for integration?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Will all products resulting from the project be freely shared and made available, without charge or restriction, to the CDI, the broader USGS community, and beyond as appropriate?</a:t>
          </a:r>
          <a:endParaRPr lang="en-US" sz="1800" kern="1200" dirty="0"/>
        </a:p>
      </dsp:txBody>
      <dsp:txXfrm rot="-5400000">
        <a:off x="1954669" y="168915"/>
        <a:ext cx="7079673" cy="1713775"/>
      </dsp:txXfrm>
    </dsp:sp>
    <dsp:sp modelId="{4B1F4D43-E590-4C35-A692-5AD893D043B5}">
      <dsp:nvSpPr>
        <dsp:cNvPr id="0" name=""/>
        <dsp:cNvSpPr/>
      </dsp:nvSpPr>
      <dsp:spPr>
        <a:xfrm>
          <a:off x="12" y="3013"/>
          <a:ext cx="1954656" cy="1989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Sustainability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(15%)</a:t>
          </a:r>
          <a:endParaRPr lang="en-US" sz="2300" kern="1200" dirty="0"/>
        </a:p>
      </dsp:txBody>
      <dsp:txXfrm>
        <a:off x="95430" y="98431"/>
        <a:ext cx="1763820" cy="1798251"/>
      </dsp:txXfrm>
    </dsp:sp>
    <dsp:sp modelId="{140894E3-257F-4C66-8BB4-61A9044750DC}">
      <dsp:nvSpPr>
        <dsp:cNvPr id="0" name=""/>
        <dsp:cNvSpPr/>
      </dsp:nvSpPr>
      <dsp:spPr>
        <a:xfrm rot="5400000">
          <a:off x="4591262" y="-426798"/>
          <a:ext cx="1899197" cy="717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 budget at or below $50,000 and does it meet the minimum 30% in-kind match?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Are salaries and contractor costs, travel, and equipment/ publication costs justified and appropriate to project needs?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If the proposal lists contractor support, does the proposal describe how the contract work will be managed and documented?</a:t>
          </a:r>
          <a:endParaRPr lang="en-US" sz="1800" kern="1200" dirty="0"/>
        </a:p>
      </dsp:txBody>
      <dsp:txXfrm rot="-5400000">
        <a:off x="1954669" y="2302506"/>
        <a:ext cx="7079673" cy="1713775"/>
      </dsp:txXfrm>
    </dsp:sp>
    <dsp:sp modelId="{5380820C-0245-4FD7-ADB8-5F8CED506C86}">
      <dsp:nvSpPr>
        <dsp:cNvPr id="0" name=""/>
        <dsp:cNvSpPr/>
      </dsp:nvSpPr>
      <dsp:spPr>
        <a:xfrm>
          <a:off x="12" y="2091556"/>
          <a:ext cx="1954656" cy="1989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Budget Justification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(5%)</a:t>
          </a:r>
          <a:endParaRPr lang="en-US" sz="2300" kern="1200" dirty="0"/>
        </a:p>
      </dsp:txBody>
      <dsp:txXfrm>
        <a:off x="95430" y="2186974"/>
        <a:ext cx="1763820" cy="1798251"/>
      </dsp:txXfrm>
    </dsp:sp>
    <dsp:sp modelId="{BE58A013-878C-4F16-AF75-4760C8BDDFDA}">
      <dsp:nvSpPr>
        <dsp:cNvPr id="0" name=""/>
        <dsp:cNvSpPr/>
      </dsp:nvSpPr>
      <dsp:spPr>
        <a:xfrm rot="5400000">
          <a:off x="4715946" y="1582116"/>
          <a:ext cx="1649829" cy="717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Are the project phases and milestones described in the technical approach?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Is the proposed workload feasible given the project duration.</a:t>
          </a:r>
          <a:endParaRPr lang="en-US" sz="1800" kern="1200" dirty="0"/>
        </a:p>
      </dsp:txBody>
      <dsp:txXfrm rot="-5400000">
        <a:off x="1954669" y="4423931"/>
        <a:ext cx="7091846" cy="1488753"/>
      </dsp:txXfrm>
    </dsp:sp>
    <dsp:sp modelId="{23F80B5A-3270-40F5-BB5E-B0CDB986BADA}">
      <dsp:nvSpPr>
        <dsp:cNvPr id="0" name=""/>
        <dsp:cNvSpPr/>
      </dsp:nvSpPr>
      <dsp:spPr>
        <a:xfrm>
          <a:off x="12" y="4180098"/>
          <a:ext cx="1954656" cy="1989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Timeline 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(5%)</a:t>
          </a:r>
          <a:endParaRPr lang="en-US" sz="2300" kern="1200" dirty="0"/>
        </a:p>
      </dsp:txBody>
      <dsp:txXfrm>
        <a:off x="95430" y="4275516"/>
        <a:ext cx="1763820" cy="1798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AC8D0-28A4-1145-8235-FD315CE92C6F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1C848-1DFA-4A48-B9DD-5C1E473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7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A7F28-35B4-422B-A563-0F0D329BB260}" type="datetimeFigureOut">
              <a:rPr lang="en-US" smtClean="0"/>
              <a:t>9/29/16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A1101-5C78-49F4-B089-2B6500AEA8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www.usgs.gov/cdi/cdi-ssf/cdi-ssf-components.pdf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0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4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mentioned earlier that projects</a:t>
            </a:r>
            <a:r>
              <a:rPr lang="en-US" baseline="0" dirty="0" smtClean="0"/>
              <a:t> must relate to three aspects of the RFP:</a:t>
            </a:r>
            <a:endParaRPr lang="en-US" dirty="0" smtClean="0"/>
          </a:p>
          <a:p>
            <a:r>
              <a:rPr lang="en-US" dirty="0" smtClean="0"/>
              <a:t>Science Support Framework (SSF)</a:t>
            </a:r>
          </a:p>
          <a:p>
            <a:pPr lvl="1"/>
            <a:r>
              <a:rPr lang="en-US" dirty="0" smtClean="0"/>
              <a:t>Applicants select top 3 SSF elements</a:t>
            </a:r>
            <a:r>
              <a:rPr lang="en-US" b="1" dirty="0" smtClean="0"/>
              <a:t>. No categories this year</a:t>
            </a:r>
          </a:p>
          <a:p>
            <a:pPr lvl="1"/>
            <a:r>
              <a:rPr lang="en-US" dirty="0" smtClean="0">
                <a:hlinkClick r:id="rId3"/>
              </a:rPr>
              <a:t>http://www.usgs.gov/cdi/cdi-ssf/cdi-ssf-components.pdf</a:t>
            </a:r>
            <a:endParaRPr lang="en-US" dirty="0" smtClean="0"/>
          </a:p>
          <a:p>
            <a:r>
              <a:rPr lang="en-US" dirty="0" smtClean="0"/>
              <a:t>Guiding Principles</a:t>
            </a:r>
          </a:p>
          <a:p>
            <a:r>
              <a:rPr lang="en-US" dirty="0" smtClean="0"/>
              <a:t>Evaluation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2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 typeface="Arial"/>
              <a:buChar char="•"/>
              <a:defRPr/>
            </a:pPr>
            <a:endParaRPr lang="en-US" dirty="0" smtClean="0"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solidFill>
                <a:srgbClr val="292934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7DAA5-CC01-4435-9AF7-9CB74527C0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5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42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9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06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A7064-DB6E-4B59-8431-0E26FF6D8B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8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A7064-DB6E-4B59-8431-0E26FF6D8B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17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99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1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FD34-17FD-48E2-A0E0-ADA17784C1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FD34-17FD-48E2-A0E0-ADA17784C1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FD34-17FD-48E2-A0E0-ADA17784C1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FD34-17FD-48E2-A0E0-ADA17784C1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5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9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9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92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7DAA5-CC01-4435-9AF7-9CB74527C0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99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027" y="8686488"/>
            <a:ext cx="2972421" cy="4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19" tIns="44959" rIns="89919" bIns="44959"/>
          <a:lstStyle>
            <a:lvl1pPr eaLnBrk="0" hangingPunct="0">
              <a:defRPr sz="3900">
                <a:solidFill>
                  <a:schemeClr val="tx1"/>
                </a:solidFill>
                <a:latin typeface="Arial" charset="0"/>
              </a:defRPr>
            </a:lvl1pPr>
            <a:lvl2pPr marL="729012" indent="-280389" eaLnBrk="0" hangingPunct="0">
              <a:defRPr sz="3900">
                <a:solidFill>
                  <a:schemeClr val="tx1"/>
                </a:solidFill>
                <a:latin typeface="Arial" charset="0"/>
              </a:defRPr>
            </a:lvl2pPr>
            <a:lvl3pPr marL="1121557" indent="-224311" eaLnBrk="0" hangingPunct="0">
              <a:defRPr sz="3900">
                <a:solidFill>
                  <a:schemeClr val="tx1"/>
                </a:solidFill>
                <a:latin typeface="Arial" charset="0"/>
              </a:defRPr>
            </a:lvl3pPr>
            <a:lvl4pPr marL="1570180" indent="-224311" eaLnBrk="0" hangingPunct="0">
              <a:defRPr sz="3900">
                <a:solidFill>
                  <a:schemeClr val="tx1"/>
                </a:solidFill>
                <a:latin typeface="Arial" charset="0"/>
              </a:defRPr>
            </a:lvl4pPr>
            <a:lvl5pPr marL="2018802" indent="-224311" eaLnBrk="0" hangingPunct="0">
              <a:defRPr sz="3900">
                <a:solidFill>
                  <a:schemeClr val="tx1"/>
                </a:solidFill>
                <a:latin typeface="Arial" charset="0"/>
              </a:defRPr>
            </a:lvl5pPr>
            <a:lvl6pPr marL="2467425" indent="-22431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Arial" charset="0"/>
              </a:defRPr>
            </a:lvl6pPr>
            <a:lvl7pPr marL="2916047" indent="-22431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Arial" charset="0"/>
              </a:defRPr>
            </a:lvl7pPr>
            <a:lvl8pPr marL="3364669" indent="-22431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Arial" charset="0"/>
              </a:defRPr>
            </a:lvl8pPr>
            <a:lvl9pPr marL="3813292" indent="-22431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F0F5983-F9F5-4C5D-9372-533A227D1B11}" type="slidenum">
              <a:rPr lang="en-US" altLang="en-US">
                <a:ea typeface="ＭＳ Ｐゴシック" pitchFamily="34" charset="-128"/>
              </a:rPr>
              <a:pPr/>
              <a:t>6</a:t>
            </a:fld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3044825" cy="2284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039903"/>
            <a:ext cx="5486400" cy="4114800"/>
          </a:xfrm>
        </p:spPr>
        <p:txBody>
          <a:bodyPr/>
          <a:lstStyle/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A1101-5C78-49F4-B089-2B6500AEA8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A78B-2D8C-4ECC-A620-23E2BAD6901D}" type="datetimeFigureOut">
              <a:rPr lang="en-US" smtClean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69B1-457A-4682-937D-0A6FF1DEBC8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/>
          <a:srcRect l="24252" t="16348"/>
          <a:stretch>
            <a:fillRect/>
          </a:stretch>
        </p:blipFill>
        <p:spPr bwMode="auto">
          <a:xfrm>
            <a:off x="-22120" y="0"/>
            <a:ext cx="914082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D:\Vugraph Info\Vugraph Templates\Templates-NEW-NMP and Bureau\ident_4_onscreen_png.png"/>
          <p:cNvPicPr>
            <a:picLocks noChangeAspect="1" noChangeArrowheads="1"/>
          </p:cNvPicPr>
          <p:nvPr userDrawn="1"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04800" y="6083300"/>
            <a:ext cx="2039208" cy="39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8900" tIns="44450" rIns="88900" bIns="44450">
            <a:spAutoFit/>
          </a:bodyPr>
          <a:lstStyle/>
          <a:p>
            <a:pPr defTabSz="885825" eaLnBrk="0" hangingPunct="0"/>
            <a:r>
              <a:rPr lang="en-US" sz="1000" b="1" dirty="0">
                <a:solidFill>
                  <a:schemeClr val="tx1"/>
                </a:solidFill>
                <a:latin typeface="Arial"/>
              </a:rPr>
              <a:t>U.S. Department of the Interior</a:t>
            </a:r>
          </a:p>
          <a:p>
            <a:pPr defTabSz="885825" eaLnBrk="0" hangingPunct="0"/>
            <a:r>
              <a:rPr lang="en-US" sz="1000" b="1" dirty="0">
                <a:solidFill>
                  <a:schemeClr val="tx1"/>
                </a:solidFill>
                <a:latin typeface="Arial"/>
              </a:rPr>
              <a:t>U.S. Geological Survey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81000" y="3429000"/>
            <a:ext cx="8153400" cy="76200"/>
          </a:xfrm>
          <a:prstGeom prst="line">
            <a:avLst/>
          </a:prstGeom>
          <a:effectLst>
            <a:outerShdw blurRad="111125" dist="38100" dir="5400000" sx="102000" sy="102000" rotWithShape="0">
              <a:prstClr val="black">
                <a:alpha val="42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733800"/>
            <a:ext cx="8229600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851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>
            <a:lvl1pPr algn="l">
              <a:defRPr b="1" i="0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419600"/>
          </a:xfrm>
        </p:spPr>
        <p:txBody>
          <a:bodyPr/>
          <a:lstStyle>
            <a:lvl1pPr>
              <a:defRPr b="1" i="0">
                <a:latin typeface="Arial"/>
              </a:defRPr>
            </a:lvl1pPr>
            <a:lvl2pPr>
              <a:defRPr b="1" i="0">
                <a:latin typeface="Arial"/>
              </a:defRPr>
            </a:lvl2pPr>
            <a:lvl3pPr>
              <a:defRPr b="1" i="0">
                <a:latin typeface="Arial"/>
              </a:defRPr>
            </a:lvl3pPr>
            <a:lvl4pPr>
              <a:defRPr b="1" i="0">
                <a:latin typeface="Arial"/>
              </a:defRPr>
            </a:lvl4pPr>
            <a:lvl5pPr>
              <a:defRPr b="1" i="0"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A78B-2D8C-4ECC-A620-23E2BAD6901D}" type="datetimeFigureOut">
              <a:rPr lang="en-US" smtClean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69B1-457A-4682-937D-0A6FF1DEBC8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print"/>
          <a:srcRect t="14464"/>
          <a:stretch/>
        </p:blipFill>
        <p:spPr bwMode="auto">
          <a:xfrm>
            <a:off x="0" y="5812434"/>
            <a:ext cx="9144000" cy="10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D:\Vugraph Info\Vugraph Templates\Templates-NEW-NMP and Bureau\ident-small_4_onscreen_png.png"/>
          <p:cNvPicPr>
            <a:picLocks noChangeAspect="1" noChangeArrowheads="1"/>
          </p:cNvPicPr>
          <p:nvPr userDrawn="1"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black">
          <a:xfrm>
            <a:off x="457200" y="6319838"/>
            <a:ext cx="11430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 userDrawn="1"/>
        </p:nvSpPr>
        <p:spPr bwMode="auto">
          <a:xfrm>
            <a:off x="3505200" y="6324599"/>
            <a:ext cx="1905000" cy="377825"/>
          </a:xfrm>
          <a:prstGeom prst="rect">
            <a:avLst/>
          </a:prstGeom>
          <a:noFill/>
          <a:extLst/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>
              <a:defRPr/>
            </a:pPr>
            <a:fld id="{B4A1FFE1-0964-4028-81BD-5DC54AC95400}" type="slidenum">
              <a:rPr lang="en-US" sz="1600" smtClean="0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37360" y="6291072"/>
            <a:ext cx="1539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rial"/>
              </a:rPr>
              <a:t>Community for Data Integration (CDI)</a:t>
            </a:r>
            <a:endParaRPr lang="en-US" sz="1000" b="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59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A78B-2D8C-4ECC-A620-23E2BAD6901D}" type="datetimeFigureOut">
              <a:rPr lang="en-US" smtClean="0"/>
              <a:t>9/29/16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69B1-457A-4682-937D-0A6FF1DEBC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9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/>
            </a:gs>
            <a:gs pos="0">
              <a:schemeClr val="tx2">
                <a:lumMod val="75000"/>
                <a:alpha val="6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A78B-2D8C-4ECC-A620-23E2BAD6901D}" type="datetimeFigureOut">
              <a:rPr lang="en-US" smtClean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69B1-457A-4682-937D-0A6FF1DEBC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9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usgs.gov/cdi/cdi-ssf/cdi-ssf-components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usgs.gov/cdi/products-publications.html" TargetMode="External"/><Relationship Id="rId4" Type="http://schemas.openxmlformats.org/officeDocument/2006/relationships/hyperlink" Target="https://www.sciencebase.gov/catalog/item/520e8340e4b08494c3cb34ec" TargetMode="External"/><Relationship Id="rId5" Type="http://schemas.openxmlformats.org/officeDocument/2006/relationships/hyperlink" Target="https://my.usgs.gov/confluence/display/cdi/CDI+FY+2016" TargetMode="External"/><Relationship Id="rId6" Type="http://schemas.openxmlformats.org/officeDocument/2006/relationships/hyperlink" Target="https://my.usgs.gov/confluence/display/cdi/CDI+Annual+Reports" TargetMode="External"/><Relationship Id="rId7" Type="http://schemas.openxmlformats.org/officeDocument/2006/relationships/hyperlink" Target="mailto:cdi@usgs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llcenter.usgs.gov/" TargetMode="External"/><Relationship Id="rId4" Type="http://schemas.openxmlformats.org/officeDocument/2006/relationships/hyperlink" Target="http://cegis.usgs.gov/" TargetMode="External"/><Relationship Id="rId5" Type="http://schemas.openxmlformats.org/officeDocument/2006/relationships/hyperlink" Target="http://geography.wr.usgs.gov/ICES" TargetMode="External"/><Relationship Id="rId6" Type="http://schemas.openxmlformats.org/officeDocument/2006/relationships/hyperlink" Target="http://www.usgs.gov/humancapital/ecd/" TargetMode="External"/><Relationship Id="rId7" Type="http://schemas.openxmlformats.org/officeDocument/2006/relationships/hyperlink" Target="https://my.usgs.gov/confluence/display/cdi/Description+of+Selected+USGS+Funding+Opportunities+as+compared+to+the+CDI+RF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my.usgs.gov/CDI_RF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y.usgs.gov/confluence/display/cdi/FY17+RFP+Collaboration+Forum" TargetMode="External"/><Relationship Id="rId4" Type="http://schemas.openxmlformats.org/officeDocument/2006/relationships/hyperlink" Target="https://my.usgs.gov/confluence/x/WZMeIQ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cdi@usgs.gov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cdi@usgs.gov" TargetMode="External"/><Relationship Id="rId4" Type="http://schemas.openxmlformats.org/officeDocument/2006/relationships/hyperlink" Target="http://www.usgs.gov/cdi" TargetMode="External"/><Relationship Id="rId5" Type="http://schemas.openxmlformats.org/officeDocument/2006/relationships/hyperlink" Target="http://www.usgs.gov/cdi/participate.html%23rf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hyperlink" Target="https://my.usgs.gov/confluence/display/cdi/Monthly+Meetings" TargetMode="External"/><Relationship Id="rId5" Type="http://schemas.openxmlformats.org/officeDocument/2006/relationships/hyperlink" Target="http://www.usgs.gov/cdi/participate.html" TargetMode="External"/><Relationship Id="rId6" Type="http://schemas.openxmlformats.org/officeDocument/2006/relationships/hyperlink" Target="https://my.usgs.gov/confluence/display/cdi/Annual+Workshops" TargetMode="External"/><Relationship Id="rId7" Type="http://schemas.openxmlformats.org/officeDocument/2006/relationships/hyperlink" Target="https://my.usgs.gov/confluence/display/cdi/Proposals" TargetMode="External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gs.gov/cdi/participate.html%23rfp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usgs.gov/cd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4582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Community for Data Integration (CDI)</a:t>
            </a:r>
            <a:br>
              <a:rPr lang="en-US" dirty="0" smtClean="0"/>
            </a:br>
            <a:r>
              <a:rPr lang="en-US" dirty="0" smtClean="0"/>
              <a:t>FY17 Request for Proposals Process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3733800"/>
            <a:ext cx="82296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Leslie Hsu, CDI Coordinator</a:t>
            </a:r>
            <a:endParaRPr lang="en-US" dirty="0" smtClean="0"/>
          </a:p>
          <a:p>
            <a:r>
              <a:rPr lang="en-US" dirty="0" smtClean="0"/>
              <a:t>September 29, 2016</a:t>
            </a:r>
          </a:p>
          <a:p>
            <a:r>
              <a:rPr lang="en-US" dirty="0" smtClean="0"/>
              <a:t>4:00-5:00 ET</a:t>
            </a:r>
          </a:p>
        </p:txBody>
      </p:sp>
    </p:spTree>
    <p:extLst>
      <p:ext uri="{BB962C8B-B14F-4D97-AF65-F5344CB8AC3E}">
        <p14:creationId xmlns:p14="http://schemas.microsoft.com/office/powerpoint/2010/main" val="16948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276600"/>
          </a:xfrm>
        </p:spPr>
        <p:txBody>
          <a:bodyPr>
            <a:noAutofit/>
          </a:bodyPr>
          <a:lstStyle/>
          <a:p>
            <a:r>
              <a:rPr lang="en-US" sz="2800" b="0" dirty="0" smtClean="0"/>
              <a:t>Example: </a:t>
            </a:r>
            <a:r>
              <a:rPr lang="en-US" sz="2800" b="0" dirty="0" err="1" smtClean="0"/>
              <a:t>Bitbucket</a:t>
            </a:r>
            <a:r>
              <a:rPr lang="en-US" sz="2800" b="0" dirty="0" smtClean="0"/>
              <a:t> Community for Data Integration Project</a:t>
            </a:r>
          </a:p>
          <a:p>
            <a:r>
              <a:rPr lang="en-US" sz="2800" b="0" dirty="0" smtClean="0"/>
              <a:t>PI’s will be given permission to create repositories within this project</a:t>
            </a:r>
          </a:p>
          <a:p>
            <a:r>
              <a:rPr lang="en-US" sz="2800" b="0" dirty="0" smtClean="0"/>
              <a:t>Repository admins assign permissions for their group</a:t>
            </a:r>
          </a:p>
          <a:p>
            <a:r>
              <a:rPr lang="en-US" sz="2800" b="0" dirty="0" smtClean="0"/>
              <a:t>Repositories should be public after the completion of the project. </a:t>
            </a:r>
            <a:endParaRPr lang="en-US" sz="2800" b="0" dirty="0"/>
          </a:p>
        </p:txBody>
      </p:sp>
      <p:pic>
        <p:nvPicPr>
          <p:cNvPr id="6" name="Picture 5" descr="Screen Shot 2015-09-21 at 11.06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7" y="5257800"/>
            <a:ext cx="9144000" cy="3150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7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Max request = $50K</a:t>
            </a:r>
          </a:p>
          <a:p>
            <a:r>
              <a:rPr lang="en-US" b="0" dirty="0" smtClean="0"/>
              <a:t>CDI funds can be used for salary, travel other expenses</a:t>
            </a:r>
          </a:p>
          <a:p>
            <a:r>
              <a:rPr lang="en-US" b="0" dirty="0" smtClean="0"/>
              <a:t>CDI funds CANNOT be used for field work or Core Science System Mission Area federal employees salary</a:t>
            </a:r>
          </a:p>
          <a:p>
            <a:r>
              <a:rPr lang="en-US" b="0" dirty="0" smtClean="0"/>
              <a:t>Proposal must have 30% matching funds from salary, travel, other grants, etc.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0365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of the FY17 RFP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Science Support Framework (SSF)</a:t>
            </a:r>
          </a:p>
          <a:p>
            <a:pPr lvl="1"/>
            <a:r>
              <a:rPr lang="en-US" b="0" dirty="0" smtClean="0"/>
              <a:t>Applicants select top 3 SSF elements. </a:t>
            </a:r>
            <a:r>
              <a:rPr lang="en-US" b="0" dirty="0" smtClean="0">
                <a:hlinkClick r:id="rId3"/>
              </a:rPr>
              <a:t>http://www.usgs.gov/cdi/cdi-ssf/cdi-ssf-components.pdf</a:t>
            </a:r>
            <a:endParaRPr lang="en-US" b="0" dirty="0" smtClean="0"/>
          </a:p>
          <a:p>
            <a:r>
              <a:rPr lang="en-US" dirty="0" smtClean="0"/>
              <a:t>Guiding Principles</a:t>
            </a:r>
          </a:p>
          <a:p>
            <a:r>
              <a:rPr lang="en-US" dirty="0" smtClean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365662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009" b="6859"/>
          <a:stretch>
            <a:fillRect/>
          </a:stretch>
        </p:blipFill>
        <p:spPr bwMode="auto">
          <a:xfrm>
            <a:off x="623888" y="881062"/>
            <a:ext cx="7810500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 lIns="91440" tIns="45720" rIns="91440" bIns="45720" anchor="t"/>
          <a:lstStyle/>
          <a:p>
            <a:pPr eaLnBrk="1" hangingPunct="1"/>
            <a:r>
              <a:rPr lang="en-US" dirty="0" smtClean="0"/>
              <a:t>Big Picture</a:t>
            </a:r>
          </a:p>
        </p:txBody>
      </p:sp>
      <p:grpSp>
        <p:nvGrpSpPr>
          <p:cNvPr id="34821" name="Group 21"/>
          <p:cNvGrpSpPr>
            <a:grpSpLocks/>
          </p:cNvGrpSpPr>
          <p:nvPr/>
        </p:nvGrpSpPr>
        <p:grpSpPr bwMode="auto">
          <a:xfrm>
            <a:off x="5953125" y="3935412"/>
            <a:ext cx="3114675" cy="1050925"/>
            <a:chOff x="178" y="3071"/>
            <a:chExt cx="1962" cy="662"/>
          </a:xfrm>
        </p:grpSpPr>
        <p:sp>
          <p:nvSpPr>
            <p:cNvPr id="7190" name="Rectangle 22"/>
            <p:cNvSpPr>
              <a:spLocks/>
            </p:cNvSpPr>
            <p:nvPr/>
          </p:nvSpPr>
          <p:spPr bwMode="auto">
            <a:xfrm>
              <a:off x="178" y="3071"/>
              <a:ext cx="1962" cy="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E9996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66" name="Rectangle 23"/>
            <p:cNvSpPr>
              <a:spLocks/>
            </p:cNvSpPr>
            <p:nvPr/>
          </p:nvSpPr>
          <p:spPr bwMode="auto">
            <a:xfrm>
              <a:off x="896" y="3078"/>
              <a:ext cx="1233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2000" dirty="0">
                  <a:solidFill>
                    <a:srgbClr val="3C9BA7"/>
                  </a:solidFill>
                  <a:latin typeface="Arial Bold" pitchFamily="34" charset="0"/>
                  <a:sym typeface="Arial Bold" pitchFamily="34" charset="0"/>
                </a:rPr>
                <a:t>Data &amp; </a:t>
              </a:r>
              <a:endParaRPr lang="en-US" sz="1800" dirty="0">
                <a:solidFill>
                  <a:srgbClr val="3C9BA7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3C9BA7"/>
                  </a:solidFill>
                  <a:latin typeface="Arial Bold" pitchFamily="34" charset="0"/>
                  <a:sym typeface="Arial Bold" pitchFamily="34" charset="0"/>
                </a:rPr>
                <a:t>Information </a:t>
              </a:r>
              <a:endParaRPr lang="en-US" sz="1800" dirty="0">
                <a:solidFill>
                  <a:srgbClr val="3C9BA7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3C9BA7"/>
                  </a:solidFill>
                  <a:latin typeface="Arial Bold" pitchFamily="34" charset="0"/>
                  <a:sym typeface="Arial Bold" pitchFamily="34" charset="0"/>
                </a:rPr>
                <a:t>Assets</a:t>
              </a:r>
            </a:p>
          </p:txBody>
        </p:sp>
        <p:pic>
          <p:nvPicPr>
            <p:cNvPr id="27667" name="Picture 24" descr="DataInformation-puz.jpg 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3120"/>
              <a:ext cx="56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3" name="Group 29"/>
          <p:cNvGrpSpPr>
            <a:grpSpLocks/>
          </p:cNvGrpSpPr>
          <p:nvPr/>
        </p:nvGrpSpPr>
        <p:grpSpPr bwMode="auto">
          <a:xfrm>
            <a:off x="1524000" y="3919537"/>
            <a:ext cx="3163888" cy="1052513"/>
            <a:chOff x="192" y="1440"/>
            <a:chExt cx="1993" cy="663"/>
          </a:xfrm>
        </p:grpSpPr>
        <p:sp>
          <p:nvSpPr>
            <p:cNvPr id="7198" name="Rectangle 30"/>
            <p:cNvSpPr>
              <a:spLocks/>
            </p:cNvSpPr>
            <p:nvPr/>
          </p:nvSpPr>
          <p:spPr bwMode="auto">
            <a:xfrm>
              <a:off x="192" y="1440"/>
              <a:ext cx="1962" cy="6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04F94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60" name="Rectangle 31"/>
            <p:cNvSpPr>
              <a:spLocks/>
            </p:cNvSpPr>
            <p:nvPr/>
          </p:nvSpPr>
          <p:spPr bwMode="auto">
            <a:xfrm>
              <a:off x="1008" y="1488"/>
              <a:ext cx="1177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Management, </a:t>
              </a:r>
              <a:endParaRPr lang="en-US" sz="1800" dirty="0">
                <a:solidFill>
                  <a:srgbClr val="64488D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Policy &amp; </a:t>
              </a:r>
              <a:endParaRPr lang="en-US" sz="1800" dirty="0">
                <a:solidFill>
                  <a:srgbClr val="64488D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Standards</a:t>
              </a:r>
            </a:p>
          </p:txBody>
        </p:sp>
        <p:pic>
          <p:nvPicPr>
            <p:cNvPr id="27661" name="Picture 32" descr="ManagementPolicy-puz.png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488"/>
              <a:ext cx="76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4" name="Group 36"/>
          <p:cNvGrpSpPr>
            <a:grpSpLocks/>
          </p:cNvGrpSpPr>
          <p:nvPr/>
        </p:nvGrpSpPr>
        <p:grpSpPr bwMode="auto">
          <a:xfrm>
            <a:off x="3962400" y="2166937"/>
            <a:ext cx="3067050" cy="1106488"/>
            <a:chOff x="2496" y="1536"/>
            <a:chExt cx="1932" cy="697"/>
          </a:xfrm>
        </p:grpSpPr>
        <p:sp>
          <p:nvSpPr>
            <p:cNvPr id="7201" name="Rectangle 33"/>
            <p:cNvSpPr>
              <a:spLocks/>
            </p:cNvSpPr>
            <p:nvPr/>
          </p:nvSpPr>
          <p:spPr bwMode="auto">
            <a:xfrm>
              <a:off x="2496" y="1536"/>
              <a:ext cx="1920" cy="6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68635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57" name="Rectangle 34"/>
            <p:cNvSpPr>
              <a:spLocks/>
            </p:cNvSpPr>
            <p:nvPr/>
          </p:nvSpPr>
          <p:spPr bwMode="auto">
            <a:xfrm>
              <a:off x="3180" y="1591"/>
              <a:ext cx="124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2000" dirty="0">
                  <a:solidFill>
                    <a:srgbClr val="6D7B30"/>
                  </a:solidFill>
                  <a:latin typeface="Arial Bold" pitchFamily="34" charset="0"/>
                  <a:sym typeface="Arial Bold" pitchFamily="34" charset="0"/>
                </a:rPr>
                <a:t>Computational </a:t>
              </a:r>
              <a:endParaRPr lang="en-US" sz="1800" dirty="0">
                <a:solidFill>
                  <a:srgbClr val="6D7B30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6D7B30"/>
                  </a:solidFill>
                  <a:latin typeface="Arial Bold" pitchFamily="34" charset="0"/>
                  <a:sym typeface="Arial Bold" pitchFamily="34" charset="0"/>
                </a:rPr>
                <a:t>Tools &amp; Services</a:t>
              </a:r>
            </a:p>
          </p:txBody>
        </p:sp>
        <p:pic>
          <p:nvPicPr>
            <p:cNvPr id="27658" name="Picture 35" descr="&#10;green puz.jpg           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555"/>
              <a:ext cx="523" cy="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00097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dirty="0" smtClean="0"/>
              <a:t>Upper Level Categories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3572"/>
              </p:ext>
            </p:extLst>
          </p:nvPr>
        </p:nvGraphicFramePr>
        <p:xfrm>
          <a:off x="228600" y="796925"/>
          <a:ext cx="8770937" cy="5435208"/>
        </p:xfrm>
        <a:graphic>
          <a:graphicData uri="http://schemas.openxmlformats.org/drawingml/2006/table">
            <a:tbl>
              <a:tblPr/>
              <a:tblGrid>
                <a:gridCol w="3228975"/>
                <a:gridCol w="5541962"/>
              </a:tblGrid>
              <a:tr h="12857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N W3" charset="-128"/>
                          <a:cs typeface="Arial" panose="020B0604020202020204" pitchFamily="34" charset="0"/>
                          <a:sym typeface="Arial Bold" charset="0"/>
                        </a:rPr>
                        <a:t>Data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ヒラギノ角ゴ ProN W3" charset="-128"/>
                        <a:cs typeface="Arial" panose="020B0604020202020204" pitchFamily="34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N W3" charset="-128"/>
                          <a:cs typeface="Arial" panose="020B0604020202020204" pitchFamily="34" charset="0"/>
                          <a:sym typeface="Arial" charset="0"/>
                        </a:rPr>
                        <a:t>Persistent archives, data registries, catalogs, data, metadata, derived information products, knowledge bases, vocabularies/ontologies.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6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D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3" charset="-128"/>
                          <a:cs typeface="Arial Bold" charset="0"/>
                          <a:sym typeface="Arial Bold" charset="0"/>
                        </a:rPr>
                        <a:t>Technology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Applications, web services, data discovery tools, models, semantic services &amp; tools, infrastructure, data brokers and visualization tools.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DA0">
                        <a:alpha val="20000"/>
                      </a:srgbClr>
                    </a:solidFill>
                  </a:tcPr>
                </a:tc>
              </a:tr>
              <a:tr h="1475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3" charset="-128"/>
                          <a:cs typeface="Arial Bold" charset="0"/>
                          <a:sym typeface="Arial Bold" charset="0"/>
                        </a:rPr>
                        <a:t>Business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Data stewardship, implementation of the Data Management Life Cycle, knowledge management, data standards, governance and policy.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8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38100" marR="38100" marT="38097" marB="380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D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3" charset="-128"/>
                          <a:cs typeface="Arial Bold" charset="0"/>
                          <a:sym typeface="Arial Bold" charset="0"/>
                        </a:rPr>
                        <a:t>People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old" charset="0"/>
                        <a:ea typeface="ヒラギノ角ゴ ProN W3" charset="-128"/>
                        <a:sym typeface="Arial Bold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Scientists, CDI as a whole, CDI Working Groups, external partners, and the human network of scientific domain collaborators.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3A299"/>
                        </a:buClr>
                        <a:buSzPct val="85000"/>
                        <a:buFont typeface="Arial" charset="0"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endParaRPr kumimoji="0" lang="en-US" sz="18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old" charset="0"/>
                        <a:ea typeface="ヒラギノ角ゴ ProN W3" charset="-128"/>
                        <a:cs typeface="Arial Bold" charset="0"/>
                        <a:sym typeface="Arial Bold" charset="0"/>
                      </a:endParaRPr>
                    </a:p>
                  </a:txBody>
                  <a:tcPr marL="38100" marR="38100" marT="38097" marB="380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DA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37908" name="Group 59"/>
          <p:cNvGrpSpPr>
            <a:grpSpLocks/>
          </p:cNvGrpSpPr>
          <p:nvPr/>
        </p:nvGrpSpPr>
        <p:grpSpPr bwMode="auto">
          <a:xfrm>
            <a:off x="238125" y="930275"/>
            <a:ext cx="3190875" cy="1050925"/>
            <a:chOff x="178" y="3071"/>
            <a:chExt cx="1962" cy="662"/>
          </a:xfrm>
          <a:solidFill>
            <a:schemeClr val="bg1"/>
          </a:solidFill>
        </p:grpSpPr>
        <p:sp>
          <p:nvSpPr>
            <p:cNvPr id="8234" name="Rectangle 42"/>
            <p:cNvSpPr>
              <a:spLocks/>
            </p:cNvSpPr>
            <p:nvPr/>
          </p:nvSpPr>
          <p:spPr bwMode="auto">
            <a:xfrm>
              <a:off x="178" y="3071"/>
              <a:ext cx="1962" cy="662"/>
            </a:xfrm>
            <a:prstGeom prst="rect">
              <a:avLst/>
            </a:prstGeom>
            <a:grpFill/>
            <a:ln w="19050">
              <a:solidFill>
                <a:srgbClr val="4E9996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22" name="Rectangle 43"/>
            <p:cNvSpPr>
              <a:spLocks/>
            </p:cNvSpPr>
            <p:nvPr/>
          </p:nvSpPr>
          <p:spPr bwMode="auto">
            <a:xfrm>
              <a:off x="896" y="3078"/>
              <a:ext cx="1233" cy="5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rgbClr val="3C9BA7"/>
                  </a:solidFill>
                  <a:latin typeface="Arial Bold" charset="0"/>
                  <a:ea typeface="ヒラギノ角ゴ ProN W3" charset="0"/>
                  <a:cs typeface="Arial Bold" charset="0"/>
                  <a:sym typeface="Arial Bold" charset="0"/>
                </a:rPr>
                <a:t>Data &amp; </a:t>
              </a:r>
              <a:endParaRPr lang="en-US" sz="1800" dirty="0">
                <a:solidFill>
                  <a:srgbClr val="3C9BA7"/>
                </a:solidFill>
                <a:latin typeface="Arial" charset="0"/>
                <a:ea typeface="ヒラギノ角ゴ ProN W3" charset="0"/>
                <a:cs typeface="Arial Bold" charset="0"/>
                <a:sym typeface="Arial" charset="0"/>
              </a:endParaRPr>
            </a:p>
            <a:p>
              <a:pPr>
                <a:defRPr/>
              </a:pPr>
              <a:r>
                <a:rPr lang="en-US" sz="2000" dirty="0">
                  <a:solidFill>
                    <a:srgbClr val="3C9BA7"/>
                  </a:solidFill>
                  <a:latin typeface="Arial Bold" charset="0"/>
                  <a:ea typeface="ヒラギノ角ゴ ProN W3" charset="0"/>
                  <a:cs typeface="Arial Bold" charset="0"/>
                  <a:sym typeface="Arial Bold" charset="0"/>
                </a:rPr>
                <a:t>Information </a:t>
              </a:r>
              <a:endParaRPr lang="en-US" sz="1800" dirty="0">
                <a:solidFill>
                  <a:srgbClr val="3C9BA7"/>
                </a:solidFill>
                <a:latin typeface="Arial" charset="0"/>
                <a:ea typeface="ヒラギノ角ゴ ProN W3" charset="0"/>
                <a:cs typeface="Arial Bold" charset="0"/>
                <a:sym typeface="Arial" charset="0"/>
              </a:endParaRPr>
            </a:p>
            <a:p>
              <a:pPr>
                <a:defRPr/>
              </a:pPr>
              <a:r>
                <a:rPr lang="en-US" sz="2000" dirty="0">
                  <a:solidFill>
                    <a:srgbClr val="3C9BA7"/>
                  </a:solidFill>
                  <a:latin typeface="Arial Bold" charset="0"/>
                  <a:ea typeface="ヒラギノ角ゴ ProN W3" charset="0"/>
                  <a:cs typeface="Arial Bold" charset="0"/>
                  <a:sym typeface="Arial Bold" charset="0"/>
                </a:rPr>
                <a:t>Assets</a:t>
              </a:r>
            </a:p>
          </p:txBody>
        </p:sp>
        <p:pic>
          <p:nvPicPr>
            <p:cNvPr id="37923" name="Picture 58" descr="DataInformation-puz.jpg 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3120"/>
              <a:ext cx="563" cy="5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909" name="Group 1"/>
          <p:cNvGrpSpPr>
            <a:grpSpLocks/>
          </p:cNvGrpSpPr>
          <p:nvPr/>
        </p:nvGrpSpPr>
        <p:grpSpPr bwMode="auto">
          <a:xfrm>
            <a:off x="228600" y="2170113"/>
            <a:ext cx="3200400" cy="1106487"/>
            <a:chOff x="228600" y="3541712"/>
            <a:chExt cx="3200400" cy="1106488"/>
          </a:xfrm>
          <a:solidFill>
            <a:schemeClr val="bg1"/>
          </a:solidFill>
        </p:grpSpPr>
        <p:sp>
          <p:nvSpPr>
            <p:cNvPr id="8226" name="Rectangle 34"/>
            <p:cNvSpPr>
              <a:spLocks/>
            </p:cNvSpPr>
            <p:nvPr/>
          </p:nvSpPr>
          <p:spPr bwMode="auto">
            <a:xfrm>
              <a:off x="228600" y="3541712"/>
              <a:ext cx="3200400" cy="1106488"/>
            </a:xfrm>
            <a:prstGeom prst="rect">
              <a:avLst/>
            </a:prstGeom>
            <a:grpFill/>
            <a:ln w="19050">
              <a:solidFill>
                <a:srgbClr val="768635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19" name="Rectangle 35"/>
            <p:cNvSpPr>
              <a:spLocks/>
            </p:cNvSpPr>
            <p:nvPr/>
          </p:nvSpPr>
          <p:spPr bwMode="auto">
            <a:xfrm>
              <a:off x="1390650" y="3592513"/>
              <a:ext cx="1981200" cy="939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rgbClr val="6D7B30"/>
                  </a:solidFill>
                  <a:latin typeface="Arial Bold" charset="0"/>
                  <a:ea typeface="ヒラギノ角ゴ ProN W3" charset="0"/>
                  <a:cs typeface="Arial Bold" charset="0"/>
                  <a:sym typeface="Arial Bold" charset="0"/>
                </a:rPr>
                <a:t>Computational </a:t>
              </a:r>
              <a:endParaRPr lang="en-US" sz="1800" dirty="0">
                <a:solidFill>
                  <a:srgbClr val="6D7B30"/>
                </a:solidFill>
                <a:latin typeface="Arial" charset="0"/>
                <a:ea typeface="ヒラギノ角ゴ ProN W3" charset="0"/>
                <a:cs typeface="Arial Bold" charset="0"/>
                <a:sym typeface="Arial" charset="0"/>
              </a:endParaRPr>
            </a:p>
            <a:p>
              <a:pPr>
                <a:defRPr/>
              </a:pPr>
              <a:r>
                <a:rPr lang="en-US" sz="2000" dirty="0">
                  <a:solidFill>
                    <a:srgbClr val="6D7B30"/>
                  </a:solidFill>
                  <a:latin typeface="Arial Bold" charset="0"/>
                  <a:ea typeface="ヒラギノ角ゴ ProN W3" charset="0"/>
                  <a:cs typeface="Arial Bold" charset="0"/>
                  <a:sym typeface="Arial Bold" charset="0"/>
                </a:rPr>
                <a:t>Tools &amp; Services</a:t>
              </a:r>
            </a:p>
          </p:txBody>
        </p:sp>
        <p:pic>
          <p:nvPicPr>
            <p:cNvPr id="37920" name="Picture 61" descr="&#10;green puz.jpg           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581400"/>
              <a:ext cx="830263" cy="1036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95" name="Group 41"/>
          <p:cNvGrpSpPr>
            <a:grpSpLocks/>
          </p:cNvGrpSpPr>
          <p:nvPr/>
        </p:nvGrpSpPr>
        <p:grpSpPr bwMode="auto">
          <a:xfrm>
            <a:off x="165100" y="4757738"/>
            <a:ext cx="3263900" cy="1490662"/>
            <a:chOff x="0" y="0"/>
            <a:chExt cx="2008" cy="939"/>
          </a:xfrm>
        </p:grpSpPr>
        <p:sp>
          <p:nvSpPr>
            <p:cNvPr id="22" name="Rectangle 38"/>
            <p:cNvSpPr>
              <a:spLocks/>
            </p:cNvSpPr>
            <p:nvPr/>
          </p:nvSpPr>
          <p:spPr bwMode="auto">
            <a:xfrm>
              <a:off x="46" y="143"/>
              <a:ext cx="1962" cy="6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EFCB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01" name="Rectangle 39"/>
            <p:cNvSpPr>
              <a:spLocks/>
            </p:cNvSpPr>
            <p:nvPr/>
          </p:nvSpPr>
          <p:spPr bwMode="auto">
            <a:xfrm>
              <a:off x="841" y="266"/>
              <a:ext cx="1105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000" dirty="0">
                  <a:latin typeface="Arial Bold" pitchFamily="34" charset="0"/>
                  <a:sym typeface="Arial Bold" pitchFamily="34" charset="0"/>
                </a:rPr>
                <a:t>Communities </a:t>
              </a:r>
              <a:endParaRPr lang="en-US" sz="1800" dirty="0">
                <a:sym typeface="Arial" pitchFamily="34" charset="0"/>
              </a:endParaRPr>
            </a:p>
            <a:p>
              <a:r>
                <a:rPr lang="en-US" sz="2000" dirty="0">
                  <a:latin typeface="Arial Bold" pitchFamily="34" charset="0"/>
                  <a:sym typeface="Arial Bold" pitchFamily="34" charset="0"/>
                </a:rPr>
                <a:t>of Practice</a:t>
              </a:r>
            </a:p>
          </p:txBody>
        </p:sp>
        <p:pic>
          <p:nvPicPr>
            <p:cNvPr id="28702" name="Picture 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2" cy="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96" name="Group 55"/>
          <p:cNvGrpSpPr>
            <a:grpSpLocks/>
          </p:cNvGrpSpPr>
          <p:nvPr/>
        </p:nvGrpSpPr>
        <p:grpSpPr bwMode="auto">
          <a:xfrm>
            <a:off x="228600" y="3595688"/>
            <a:ext cx="3276600" cy="1052512"/>
            <a:chOff x="192" y="1440"/>
            <a:chExt cx="1993" cy="663"/>
          </a:xfrm>
        </p:grpSpPr>
        <p:sp>
          <p:nvSpPr>
            <p:cNvPr id="27" name="Rectangle 46"/>
            <p:cNvSpPr>
              <a:spLocks/>
            </p:cNvSpPr>
            <p:nvPr/>
          </p:nvSpPr>
          <p:spPr bwMode="auto">
            <a:xfrm>
              <a:off x="192" y="1440"/>
              <a:ext cx="1962" cy="6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04F94"/>
              </a:solidFill>
              <a:round/>
              <a:headEnd/>
              <a:tailEnd/>
            </a:ln>
            <a:effectLst>
              <a:outerShdw blurRad="38100" dist="23000" dir="5400000" algn="ctr" rotWithShape="0">
                <a:schemeClr val="bg2">
                  <a:alpha val="34998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98" name="Rectangle 47"/>
            <p:cNvSpPr>
              <a:spLocks/>
            </p:cNvSpPr>
            <p:nvPr/>
          </p:nvSpPr>
          <p:spPr bwMode="auto">
            <a:xfrm>
              <a:off x="1008" y="1479"/>
              <a:ext cx="1177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Management, </a:t>
              </a:r>
              <a:endParaRPr lang="en-US" sz="1800" dirty="0">
                <a:solidFill>
                  <a:srgbClr val="64488D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Policy &amp; </a:t>
              </a:r>
              <a:endParaRPr lang="en-US" sz="1800" dirty="0">
                <a:solidFill>
                  <a:srgbClr val="64488D"/>
                </a:solidFill>
                <a:sym typeface="Arial" pitchFamily="34" charset="0"/>
              </a:endParaRPr>
            </a:p>
            <a:p>
              <a:r>
                <a:rPr lang="en-US" sz="2000" dirty="0">
                  <a:solidFill>
                    <a:srgbClr val="64488D"/>
                  </a:solidFill>
                  <a:latin typeface="Arial Bold" pitchFamily="34" charset="0"/>
                  <a:sym typeface="Arial Bold" pitchFamily="34" charset="0"/>
                </a:rPr>
                <a:t>Standards</a:t>
              </a:r>
            </a:p>
          </p:txBody>
        </p:sp>
        <p:pic>
          <p:nvPicPr>
            <p:cNvPr id="28699" name="Picture 53" descr="ManagementPolicy-puz.png                                       000005A3VQUICKBAKUP                    00000000: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488"/>
              <a:ext cx="76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519913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381000" y="11113"/>
            <a:ext cx="8305800" cy="1143000"/>
          </a:xfrm>
        </p:spPr>
        <p:txBody>
          <a:bodyPr lIns="91440" tIns="45720" rIns="91440" bIns="45720" anchor="t"/>
          <a:lstStyle/>
          <a:p>
            <a:pPr eaLnBrk="1" hangingPunct="1"/>
            <a:r>
              <a:rPr lang="en-US" sz="3200" dirty="0" smtClean="0"/>
              <a:t>CDI Science Support Framework</a:t>
            </a:r>
            <a:br>
              <a:rPr lang="en-US" sz="3200" dirty="0" smtClean="0"/>
            </a:br>
            <a:r>
              <a:rPr lang="en-US" sz="2400" i="1" dirty="0" smtClean="0"/>
              <a:t>The foundation for sharing science</a:t>
            </a:r>
            <a:endParaRPr lang="en-US" sz="32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914400"/>
            <a:ext cx="7710377" cy="594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648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81901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CDI Science Support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Framework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486400" cy="409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 flipV="1">
            <a:off x="1552575" y="4857251"/>
            <a:ext cx="756609" cy="3128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2"/>
          </p:cNvCxnSpPr>
          <p:nvPr/>
        </p:nvCxnSpPr>
        <p:spPr>
          <a:xfrm>
            <a:off x="3090962" y="1234030"/>
            <a:ext cx="795238" cy="10275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4" idx="1"/>
          </p:cNvCxnSpPr>
          <p:nvPr/>
        </p:nvCxnSpPr>
        <p:spPr>
          <a:xfrm flipH="1" flipV="1">
            <a:off x="5791200" y="3921851"/>
            <a:ext cx="1737434" cy="14742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</p:cNvCxnSpPr>
          <p:nvPr/>
        </p:nvCxnSpPr>
        <p:spPr>
          <a:xfrm>
            <a:off x="6365940" y="1364829"/>
            <a:ext cx="187260" cy="9502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1"/>
          </p:cNvCxnSpPr>
          <p:nvPr/>
        </p:nvCxnSpPr>
        <p:spPr>
          <a:xfrm flipH="1" flipV="1">
            <a:off x="7010400" y="4029033"/>
            <a:ext cx="551725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368904" y="1556652"/>
            <a:ext cx="1602896" cy="11522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7" idx="1"/>
          </p:cNvCxnSpPr>
          <p:nvPr/>
        </p:nvCxnSpPr>
        <p:spPr>
          <a:xfrm flipH="1">
            <a:off x="6255096" y="2752372"/>
            <a:ext cx="1398687" cy="6004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</p:cNvCxnSpPr>
          <p:nvPr/>
        </p:nvCxnSpPr>
        <p:spPr>
          <a:xfrm>
            <a:off x="1432269" y="2708869"/>
            <a:ext cx="682281" cy="3397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1"/>
          </p:cNvCxnSpPr>
          <p:nvPr/>
        </p:nvCxnSpPr>
        <p:spPr>
          <a:xfrm flipH="1">
            <a:off x="6255096" y="1506729"/>
            <a:ext cx="1398687" cy="138488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416679" y="605647"/>
            <a:ext cx="189852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</a:rPr>
              <a:t>Integrating the </a:t>
            </a:r>
            <a:r>
              <a:rPr lang="en-US" sz="1400" dirty="0" smtClean="0">
                <a:solidFill>
                  <a:srgbClr val="333333"/>
                </a:solidFill>
              </a:rPr>
              <a:t>SDM </a:t>
            </a:r>
            <a:r>
              <a:rPr lang="en-US" sz="1400" dirty="0">
                <a:solidFill>
                  <a:srgbClr val="333333"/>
                </a:solidFill>
              </a:rPr>
              <a:t>Foundation process into current scientific workflow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96248" y="964182"/>
            <a:ext cx="1676652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</a:rPr>
              <a:t>Data Management Training Clearinghouse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621" y="2412634"/>
            <a:ext cx="1207648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</a:rPr>
              <a:t>2016 Data at Risk CDI Proposal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3783" y="1204402"/>
            <a:ext cx="1490217" cy="60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Framework for Web portal 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0766" y="4961453"/>
            <a:ext cx="1465886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</a:rPr>
              <a:t>Hunting Invasive Species with </a:t>
            </a:r>
            <a:r>
              <a:rPr lang="en-US" sz="1400" dirty="0" err="1">
                <a:solidFill>
                  <a:srgbClr val="333333"/>
                </a:solidFill>
              </a:rPr>
              <a:t>HTCondor</a:t>
            </a:r>
            <a:endParaRPr lang="en-US" sz="1400" dirty="0">
              <a:solidFill>
                <a:srgbClr val="333333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62125" y="3726707"/>
            <a:ext cx="1448495" cy="60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Community vulnerability to hazards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653783" y="2456137"/>
            <a:ext cx="1447800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Publishing Digital Data for Dynamic Visualization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528634" y="5093750"/>
            <a:ext cx="1378321" cy="60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Crowd-sourced Earthquake Detections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2415158" y="629377"/>
            <a:ext cx="1351607" cy="60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Integration of </a:t>
            </a:r>
            <a:r>
              <a:rPr lang="en-US" sz="1400" dirty="0" err="1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Phenological</a:t>
            </a: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Forecast Maps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5423" y="3442987"/>
            <a:ext cx="1448495" cy="43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National Stream Characterization</a:t>
            </a:r>
          </a:p>
        </p:txBody>
      </p:sp>
      <p:cxnSp>
        <p:nvCxnSpPr>
          <p:cNvPr id="45" name="Straight Arrow Connector 44"/>
          <p:cNvCxnSpPr>
            <a:stCxn id="39" idx="3"/>
          </p:cNvCxnSpPr>
          <p:nvPr/>
        </p:nvCxnSpPr>
        <p:spPr>
          <a:xfrm>
            <a:off x="1553918" y="3661957"/>
            <a:ext cx="960682" cy="8948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53918" y="4429603"/>
            <a:ext cx="960682" cy="1405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1460" y="4133368"/>
            <a:ext cx="1717340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333333"/>
                </a:solidFill>
              </a:rPr>
              <a:t>Integration of National Soil and Wetland Datasets</a:t>
            </a:r>
          </a:p>
        </p:txBody>
      </p:sp>
    </p:spTree>
    <p:extLst>
      <p:ext uri="{BB962C8B-B14F-4D97-AF65-F5344CB8AC3E}">
        <p14:creationId xmlns:p14="http://schemas.microsoft.com/office/powerpoint/2010/main" val="195477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Guiding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006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b="0" dirty="0"/>
              <a:t>Focus on targeted efforts that yield near-term benefits to Earth and biological </a:t>
            </a:r>
            <a:r>
              <a:rPr lang="en-US" b="0" dirty="0" smtClean="0"/>
              <a:t>science</a:t>
            </a:r>
          </a:p>
          <a:p>
            <a:pPr lvl="0"/>
            <a:endParaRPr lang="en-US" sz="1400" b="0" dirty="0"/>
          </a:p>
          <a:p>
            <a:pPr lvl="0"/>
            <a:r>
              <a:rPr lang="en-US" b="0" dirty="0"/>
              <a:t>Leverage existing capabilities and data </a:t>
            </a:r>
            <a:endParaRPr lang="en-US" b="0" dirty="0" smtClean="0"/>
          </a:p>
          <a:p>
            <a:pPr lvl="0"/>
            <a:endParaRPr lang="en-US" sz="1200" b="0" dirty="0"/>
          </a:p>
          <a:p>
            <a:pPr lvl="0"/>
            <a:endParaRPr lang="en-US" sz="1500" b="0" dirty="0"/>
          </a:p>
          <a:p>
            <a:pPr lvl="0"/>
            <a:r>
              <a:rPr lang="en-US" b="0" dirty="0"/>
              <a:t>Implement and demonstrate innovative solutions (e.g. methodologies, tools, or integration concepts) that could be used or replicated by others at scales from project to </a:t>
            </a:r>
            <a:r>
              <a:rPr lang="en-US" b="0" dirty="0" smtClean="0"/>
              <a:t>enterprise</a:t>
            </a:r>
          </a:p>
          <a:p>
            <a:pPr lvl="0"/>
            <a:endParaRPr lang="en-US" sz="1500" b="0" dirty="0"/>
          </a:p>
          <a:p>
            <a:pPr lvl="0"/>
            <a:r>
              <a:rPr lang="en-US" b="0" dirty="0"/>
              <a:t>Preserve, expose, and improve access to Earth and biological science data, models, and other </a:t>
            </a:r>
            <a:r>
              <a:rPr lang="en-US" b="0" dirty="0" smtClean="0"/>
              <a:t>outputs</a:t>
            </a:r>
          </a:p>
          <a:p>
            <a:pPr lvl="0"/>
            <a:endParaRPr lang="en-US" sz="1500" b="0" dirty="0"/>
          </a:p>
          <a:p>
            <a:pPr lvl="0"/>
            <a:r>
              <a:rPr lang="en-US" b="0" dirty="0"/>
              <a:t>Develop, organize, and share knowledge and best practices in 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235410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Evaluation Criteria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215528"/>
              </p:ext>
            </p:extLst>
          </p:nvPr>
        </p:nvGraphicFramePr>
        <p:xfrm>
          <a:off x="152400" y="685800"/>
          <a:ext cx="92964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417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Evaluation Criteria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379911"/>
              </p:ext>
            </p:extLst>
          </p:nvPr>
        </p:nvGraphicFramePr>
        <p:xfrm>
          <a:off x="245534" y="706966"/>
          <a:ext cx="9127066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334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 smtClean="0"/>
              <a:t>Summary of changes </a:t>
            </a:r>
            <a:r>
              <a:rPr lang="en-US" b="0" dirty="0" smtClean="0"/>
              <a:t>since last </a:t>
            </a:r>
            <a:r>
              <a:rPr lang="en-US" b="0" dirty="0" smtClean="0"/>
              <a:t>year </a:t>
            </a:r>
            <a:r>
              <a:rPr lang="en-US" sz="1500" b="0" dirty="0" smtClean="0"/>
              <a:t>(p.3)</a:t>
            </a:r>
            <a:endParaRPr lang="en-US" sz="1500" b="0" dirty="0"/>
          </a:p>
          <a:p>
            <a:r>
              <a:rPr lang="en-US" b="0" dirty="0" smtClean="0"/>
              <a:t>Overview of the Community for Data Integration (</a:t>
            </a:r>
            <a:r>
              <a:rPr lang="en-US" b="0" dirty="0"/>
              <a:t>CDI) </a:t>
            </a:r>
            <a:r>
              <a:rPr lang="en-US" sz="1500" b="0" dirty="0"/>
              <a:t>(p</a:t>
            </a:r>
            <a:r>
              <a:rPr lang="en-US" sz="1500" b="0" dirty="0" smtClean="0"/>
              <a:t>.4)</a:t>
            </a:r>
            <a:endParaRPr lang="en-US" sz="1500" b="0" dirty="0" smtClean="0"/>
          </a:p>
          <a:p>
            <a:r>
              <a:rPr lang="en-US" b="0" dirty="0" smtClean="0"/>
              <a:t>Background </a:t>
            </a:r>
            <a:r>
              <a:rPr lang="en-US" b="0" dirty="0" smtClean="0"/>
              <a:t>of the CDI RFP </a:t>
            </a:r>
            <a:r>
              <a:rPr lang="en-US" b="0" dirty="0"/>
              <a:t>Process </a:t>
            </a:r>
            <a:r>
              <a:rPr lang="en-US" sz="1500" b="0" dirty="0"/>
              <a:t>(p</a:t>
            </a:r>
            <a:r>
              <a:rPr lang="en-US" sz="1500" b="0" dirty="0" smtClean="0"/>
              <a:t>.7)</a:t>
            </a:r>
            <a:endParaRPr lang="en-US" sz="1500" b="0" dirty="0" smtClean="0"/>
          </a:p>
          <a:p>
            <a:r>
              <a:rPr lang="en-US" b="0" dirty="0" smtClean="0"/>
              <a:t>Overview of the FY17 </a:t>
            </a:r>
            <a:r>
              <a:rPr lang="en-US" b="0" dirty="0"/>
              <a:t>RFP </a:t>
            </a:r>
            <a:r>
              <a:rPr lang="en-US" sz="1500" b="0" dirty="0"/>
              <a:t>(p</a:t>
            </a:r>
            <a:r>
              <a:rPr lang="en-US" sz="1500" b="0" dirty="0" smtClean="0"/>
              <a:t>.9)</a:t>
            </a:r>
            <a:endParaRPr lang="en-US" sz="1500" b="0" dirty="0" smtClean="0"/>
          </a:p>
          <a:p>
            <a:r>
              <a:rPr lang="en-US" b="0" dirty="0" smtClean="0"/>
              <a:t>Examples of successful </a:t>
            </a:r>
            <a:r>
              <a:rPr lang="en-US" b="0" dirty="0"/>
              <a:t>projects </a:t>
            </a:r>
            <a:r>
              <a:rPr lang="en-US" sz="1500" b="0" dirty="0"/>
              <a:t>(p</a:t>
            </a:r>
            <a:r>
              <a:rPr lang="en-US" sz="1500" b="0" dirty="0" smtClean="0"/>
              <a:t>.20)</a:t>
            </a:r>
            <a:endParaRPr lang="en-US" sz="1500" b="0" dirty="0" smtClean="0"/>
          </a:p>
          <a:p>
            <a:r>
              <a:rPr lang="en-US" b="0" dirty="0" smtClean="0"/>
              <a:t>Overview of online RFP </a:t>
            </a:r>
            <a:r>
              <a:rPr lang="en-US" b="0" dirty="0"/>
              <a:t>Manager </a:t>
            </a:r>
            <a:r>
              <a:rPr lang="en-US" sz="1500" b="0" dirty="0"/>
              <a:t>(p</a:t>
            </a:r>
            <a:r>
              <a:rPr lang="en-US" sz="1500" b="0" dirty="0" smtClean="0"/>
              <a:t>.24)</a:t>
            </a:r>
            <a:endParaRPr lang="en-US" sz="1500" b="0" dirty="0" smtClean="0"/>
          </a:p>
          <a:p>
            <a:r>
              <a:rPr lang="en-US" b="0" dirty="0" smtClean="0"/>
              <a:t>Key </a:t>
            </a:r>
            <a:r>
              <a:rPr lang="en-US" b="0" dirty="0"/>
              <a:t>Dates </a:t>
            </a:r>
            <a:r>
              <a:rPr lang="en-US" sz="1500" b="0" dirty="0"/>
              <a:t>(p</a:t>
            </a:r>
            <a:r>
              <a:rPr lang="en-US" sz="1500" b="0" dirty="0" smtClean="0"/>
              <a:t>.31)</a:t>
            </a:r>
            <a:endParaRPr lang="en-US" sz="1500" b="0" dirty="0" smtClean="0"/>
          </a:p>
          <a:p>
            <a:r>
              <a:rPr lang="en-US" b="0" dirty="0"/>
              <a:t>Questions </a:t>
            </a:r>
            <a:r>
              <a:rPr lang="en-US" sz="1500" b="0" dirty="0"/>
              <a:t>(p</a:t>
            </a:r>
            <a:r>
              <a:rPr lang="en-US" sz="1500" b="0" dirty="0" smtClean="0"/>
              <a:t>.32)</a:t>
            </a:r>
            <a:endParaRPr lang="en-US" sz="1500" b="0" dirty="0"/>
          </a:p>
        </p:txBody>
      </p:sp>
      <p:sp>
        <p:nvSpPr>
          <p:cNvPr id="4" name="5-Point Star 3"/>
          <p:cNvSpPr/>
          <p:nvPr/>
        </p:nvSpPr>
        <p:spPr>
          <a:xfrm rot="18887195">
            <a:off x="367492" y="4269675"/>
            <a:ext cx="454725" cy="454725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 rot="554364">
            <a:off x="365017" y="3805491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 rot="20074003">
            <a:off x="354775" y="1183966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 smtClean="0"/>
              <a:t>CDI Projects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05331"/>
            <a:ext cx="2057400" cy="1396093"/>
          </a:xfrm>
          <a:prstGeom prst="rect">
            <a:avLst/>
          </a:prstGeom>
          <a:ln w="38100" cmpd="sng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8" y="3574372"/>
            <a:ext cx="1880982" cy="1683428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82" y="1752600"/>
            <a:ext cx="2057400" cy="158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6" y="895691"/>
            <a:ext cx="2005664" cy="1866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0"/>
            <a:ext cx="2128600" cy="161728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  <a:ex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6" y="4169194"/>
            <a:ext cx="1943299" cy="1429145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78148"/>
            <a:ext cx="1933251" cy="1755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248400" y="4084676"/>
            <a:ext cx="2131390" cy="1477924"/>
            <a:chOff x="228600" y="3200400"/>
            <a:chExt cx="2468950" cy="2121626"/>
          </a:xfrm>
        </p:grpSpPr>
        <p:sp>
          <p:nvSpPr>
            <p:cNvPr id="19" name="Rectangle 18"/>
            <p:cNvSpPr/>
            <p:nvPr/>
          </p:nvSpPr>
          <p:spPr>
            <a:xfrm>
              <a:off x="228600" y="3200400"/>
              <a:ext cx="2468950" cy="21216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01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448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826176"/>
            <a:ext cx="8111074" cy="5503944"/>
          </a:xfrm>
          <a:prstGeom prst="rect">
            <a:avLst/>
          </a:prstGeom>
          <a:ln w="38100" cmpd="sng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8" y="685800"/>
            <a:ext cx="7840850" cy="6032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" y="1143000"/>
            <a:ext cx="9091403" cy="4663576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8" y="877808"/>
            <a:ext cx="7670300" cy="582779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10383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944562"/>
          </a:xfrm>
        </p:spPr>
        <p:txBody>
          <a:bodyPr/>
          <a:lstStyle/>
          <a:p>
            <a:r>
              <a:rPr lang="en-US" dirty="0" smtClean="0"/>
              <a:t>CDI Projects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05331"/>
            <a:ext cx="2057400" cy="1396093"/>
          </a:xfrm>
          <a:prstGeom prst="rect">
            <a:avLst/>
          </a:prstGeom>
          <a:ln w="38100" cmpd="sng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8" y="3574372"/>
            <a:ext cx="1880982" cy="1683428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82" y="1752600"/>
            <a:ext cx="2057400" cy="158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6" y="895691"/>
            <a:ext cx="2005664" cy="1866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0"/>
            <a:ext cx="2128600" cy="161728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  <a:ex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6" y="4169194"/>
            <a:ext cx="1943299" cy="1429145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78148"/>
            <a:ext cx="1933251" cy="1755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248400" y="4084676"/>
            <a:ext cx="2131390" cy="1477924"/>
            <a:chOff x="228600" y="3200400"/>
            <a:chExt cx="2468950" cy="2121626"/>
          </a:xfrm>
        </p:grpSpPr>
        <p:sp>
          <p:nvSpPr>
            <p:cNvPr id="19" name="Rectangle 18"/>
            <p:cNvSpPr/>
            <p:nvPr/>
          </p:nvSpPr>
          <p:spPr>
            <a:xfrm>
              <a:off x="228600" y="3200400"/>
              <a:ext cx="2468950" cy="21216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01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448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58" y="755080"/>
            <a:ext cx="6478542" cy="5798120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0" y="765484"/>
            <a:ext cx="7391400" cy="5435799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09828"/>
            <a:ext cx="6575338" cy="5971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720498" y="922360"/>
            <a:ext cx="7659291" cy="5478440"/>
            <a:chOff x="228600" y="3200400"/>
            <a:chExt cx="2468950" cy="2121626"/>
          </a:xfrm>
        </p:grpSpPr>
        <p:sp>
          <p:nvSpPr>
            <p:cNvPr id="21" name="Rectangle 20"/>
            <p:cNvSpPr/>
            <p:nvPr/>
          </p:nvSpPr>
          <p:spPr>
            <a:xfrm>
              <a:off x="228600" y="3200400"/>
              <a:ext cx="2468950" cy="21216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01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448" y="3244468"/>
              <a:ext cx="1150552" cy="2045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8" y="877808"/>
            <a:ext cx="7670300" cy="582779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86553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 on past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Browse past projects to see what has been funded by CDI.</a:t>
            </a:r>
            <a:endParaRPr lang="en-US" dirty="0" smtClean="0"/>
          </a:p>
          <a:p>
            <a:endParaRPr lang="en-US" sz="1000" dirty="0" smtClean="0"/>
          </a:p>
          <a:p>
            <a:r>
              <a:rPr lang="en-US" sz="2800" b="0" dirty="0" smtClean="0">
                <a:hlinkClick r:id="rId3"/>
              </a:rPr>
              <a:t>CDI Webpage</a:t>
            </a:r>
            <a:r>
              <a:rPr lang="en-US" sz="2800" b="0" dirty="0" smtClean="0"/>
              <a:t> (by topic or year)</a:t>
            </a:r>
            <a:endParaRPr lang="en-US" sz="2800" b="0" dirty="0" smtClean="0"/>
          </a:p>
          <a:p>
            <a:r>
              <a:rPr lang="en-US" sz="2800" b="0" dirty="0" err="1" smtClean="0">
                <a:hlinkClick r:id="rId4"/>
              </a:rPr>
              <a:t>ScienceBase</a:t>
            </a:r>
            <a:r>
              <a:rPr lang="en-US" sz="2800" b="0" dirty="0" smtClean="0">
                <a:hlinkClick r:id="rId4"/>
              </a:rPr>
              <a:t> CDI Community </a:t>
            </a:r>
            <a:r>
              <a:rPr lang="en-US" sz="2800" b="0" dirty="0" smtClean="0"/>
              <a:t>(by year)</a:t>
            </a:r>
            <a:endParaRPr lang="en-US" sz="2800" b="0" dirty="0" smtClean="0"/>
          </a:p>
          <a:p>
            <a:r>
              <a:rPr lang="en-US" sz="2800" b="0" dirty="0" smtClean="0">
                <a:hlinkClick r:id="rId5"/>
              </a:rPr>
              <a:t>Monthly Meeting </a:t>
            </a:r>
            <a:r>
              <a:rPr lang="en-US" sz="2800" b="0" dirty="0" smtClean="0">
                <a:hlinkClick r:id="rId5"/>
              </a:rPr>
              <a:t>presentations</a:t>
            </a:r>
            <a:r>
              <a:rPr lang="en-US" sz="2800" b="0" dirty="0" smtClean="0"/>
              <a:t> on many projects*</a:t>
            </a:r>
            <a:endParaRPr lang="en-US" sz="2800" b="0" dirty="0" smtClean="0"/>
          </a:p>
          <a:p>
            <a:r>
              <a:rPr lang="en-US" sz="2800" b="0" dirty="0" smtClean="0">
                <a:hlinkClick r:id="rId6"/>
              </a:rPr>
              <a:t>Annual </a:t>
            </a:r>
            <a:r>
              <a:rPr lang="en-US" sz="2800" b="0" dirty="0" smtClean="0">
                <a:hlinkClick r:id="rId6"/>
              </a:rPr>
              <a:t>Reports</a:t>
            </a:r>
            <a:r>
              <a:rPr lang="en-US" sz="2800" b="0" dirty="0" smtClean="0"/>
              <a:t> have project summaries*</a:t>
            </a:r>
          </a:p>
          <a:p>
            <a:endParaRPr lang="en-US" b="0" dirty="0" smtClean="0"/>
          </a:p>
          <a:p>
            <a:pPr marL="0" indent="0">
              <a:buNone/>
            </a:pPr>
            <a:r>
              <a:rPr lang="en-US" sz="2600" b="0" dirty="0" smtClean="0"/>
              <a:t>*To access </a:t>
            </a:r>
            <a:r>
              <a:rPr lang="en-US" sz="2600" b="0" i="1" dirty="0" smtClean="0"/>
              <a:t>all</a:t>
            </a:r>
            <a:r>
              <a:rPr lang="en-US" sz="2600" b="0" dirty="0" smtClean="0"/>
              <a:t> of the materials, email </a:t>
            </a:r>
            <a:r>
              <a:rPr lang="en-US" sz="2600" b="0" dirty="0" smtClean="0">
                <a:hlinkClick r:id="rId7"/>
              </a:rPr>
              <a:t>cdi@usgs.gov</a:t>
            </a:r>
            <a:r>
              <a:rPr lang="en-US" sz="2600" b="0" dirty="0" smtClean="0"/>
              <a:t> to become a CDI member.</a:t>
            </a:r>
            <a:endParaRPr lang="en-US" sz="2600" b="0" dirty="0"/>
          </a:p>
        </p:txBody>
      </p:sp>
      <p:sp>
        <p:nvSpPr>
          <p:cNvPr id="4" name="5-Point Star 3"/>
          <p:cNvSpPr/>
          <p:nvPr/>
        </p:nvSpPr>
        <p:spPr>
          <a:xfrm rot="20074003">
            <a:off x="152220" y="104753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6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Concepts not CDI focused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4724400"/>
          </a:xfrm>
        </p:spPr>
        <p:txBody>
          <a:bodyPr>
            <a:normAutofit fontScale="70000" lnSpcReduction="20000"/>
          </a:bodyPr>
          <a:lstStyle/>
          <a:p>
            <a:pPr lvl="0" fontAlgn="base"/>
            <a:r>
              <a:rPr lang="en-US" b="0" dirty="0"/>
              <a:t>Supporting the collection of new data or field </a:t>
            </a:r>
            <a:r>
              <a:rPr lang="en-US" b="0" dirty="0" smtClean="0"/>
              <a:t>research</a:t>
            </a:r>
          </a:p>
          <a:p>
            <a:pPr lvl="0" fontAlgn="base"/>
            <a:endParaRPr lang="en-US" sz="1700" b="0" dirty="0"/>
          </a:p>
          <a:p>
            <a:pPr lvl="0" fontAlgn="base"/>
            <a:r>
              <a:rPr lang="en-US" b="0" dirty="0"/>
              <a:t>Monitoring, assessment, or dataset creation projects. Although CDI may fund the creation of some broadly-usable (“foundational”) data content, this is normally considered out of </a:t>
            </a:r>
            <a:r>
              <a:rPr lang="en-US" b="0" dirty="0" smtClean="0"/>
              <a:t>scope</a:t>
            </a:r>
          </a:p>
          <a:p>
            <a:pPr lvl="0" fontAlgn="base"/>
            <a:endParaRPr lang="en-US" sz="1700" b="0" dirty="0"/>
          </a:p>
          <a:p>
            <a:pPr marL="0" lvl="0" indent="0" fontAlgn="base">
              <a:buNone/>
            </a:pPr>
            <a:endParaRPr lang="en-US" sz="1900" b="0" dirty="0"/>
          </a:p>
          <a:p>
            <a:pPr lvl="0" fontAlgn="base"/>
            <a:r>
              <a:rPr lang="en-US" b="0" dirty="0"/>
              <a:t>Projects that </a:t>
            </a:r>
            <a:r>
              <a:rPr lang="en-US" b="0" dirty="0" smtClean="0"/>
              <a:t>would normally be funded by individual Program Areas or </a:t>
            </a:r>
            <a:r>
              <a:rPr lang="en-US" b="0" dirty="0"/>
              <a:t>other proposal processes such as the </a:t>
            </a:r>
            <a:r>
              <a:rPr lang="en-US" b="0" u="sng" dirty="0" smtClean="0">
                <a:hlinkClick r:id="rId3"/>
              </a:rPr>
              <a:t>John </a:t>
            </a:r>
            <a:r>
              <a:rPr lang="en-US" b="0" u="sng" dirty="0">
                <a:hlinkClick r:id="rId3"/>
              </a:rPr>
              <a:t>Wesley Powell Center for Analysis and Synthesis</a:t>
            </a:r>
            <a:r>
              <a:rPr lang="en-US" b="0" dirty="0"/>
              <a:t>, </a:t>
            </a:r>
            <a:r>
              <a:rPr lang="en-US" b="0" u="sng" dirty="0">
                <a:hlinkClick r:id="rId4"/>
              </a:rPr>
              <a:t>Center of Excellence for Geographic Information Science (CEGIS)</a:t>
            </a:r>
            <a:r>
              <a:rPr lang="en-US" b="0" dirty="0"/>
              <a:t>, </a:t>
            </a:r>
            <a:r>
              <a:rPr lang="en-US" b="0" u="sng" dirty="0">
                <a:hlinkClick r:id="rId5"/>
              </a:rPr>
              <a:t>Innovation Center for Earth Sciences (ICES)</a:t>
            </a:r>
            <a:r>
              <a:rPr lang="en-US" b="0" dirty="0"/>
              <a:t>, and </a:t>
            </a:r>
            <a:r>
              <a:rPr lang="en-US" b="0" u="sng" dirty="0">
                <a:hlinkClick r:id="rId6"/>
              </a:rPr>
              <a:t>Office of Organizational and Employee Development (OED</a:t>
            </a:r>
            <a:r>
              <a:rPr lang="en-US" b="0" u="sng" dirty="0" smtClean="0">
                <a:hlinkClick r:id="rId6"/>
              </a:rPr>
              <a:t>).</a:t>
            </a:r>
            <a:endParaRPr lang="en-US" b="0" u="sng" dirty="0" smtClean="0"/>
          </a:p>
          <a:p>
            <a:pPr lvl="0" fontAlgn="base"/>
            <a:endParaRPr lang="en-US" b="0" u="sng" dirty="0"/>
          </a:p>
          <a:p>
            <a:pPr lvl="0" fontAlgn="base"/>
            <a:r>
              <a:rPr lang="en-US" b="0" dirty="0" smtClean="0">
                <a:hlinkClick r:id="rId7"/>
              </a:rPr>
              <a:t>Explanation of different </a:t>
            </a:r>
            <a:r>
              <a:rPr lang="en-US" b="0" dirty="0">
                <a:hlinkClick r:id="rId7"/>
              </a:rPr>
              <a:t>funding </a:t>
            </a:r>
            <a:r>
              <a:rPr lang="en-US" b="0" dirty="0" smtClean="0">
                <a:hlinkClick r:id="rId7"/>
              </a:rPr>
              <a:t>opportunities. </a:t>
            </a:r>
            <a:r>
              <a:rPr lang="en-US" b="0" dirty="0" smtClean="0"/>
              <a:t>CDI October 12, 2016 Monthly meeting will expand on these distinctions.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766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RFP Manager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 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9-29 at 12.42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133"/>
            <a:ext cx="9144000" cy="5211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706562"/>
          </a:xfrm>
        </p:spPr>
        <p:txBody>
          <a:bodyPr>
            <a:normAutofit/>
          </a:bodyPr>
          <a:lstStyle/>
          <a:p>
            <a:r>
              <a:rPr lang="en-US" dirty="0" smtClean="0"/>
              <a:t>Proposal Submission: RFP Manager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29198" y="2027333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hlinkClick r:id="rId4"/>
              </a:rPr>
              <a:t>https://my.usgs.gov/CDI_RFP</a:t>
            </a:r>
            <a:endParaRPr lang="en-US" sz="2800" b="1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19800" y="5151533"/>
            <a:ext cx="236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5380133"/>
            <a:ext cx="236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2400" y="5684933"/>
            <a:ext cx="23622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3322733"/>
            <a:ext cx="10541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29 at 12.4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25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RFP Manager (cont.)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571274" y="2937549"/>
            <a:ext cx="973253" cy="415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9-29 at 12.4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1"/>
            <a:ext cx="9144000" cy="636077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-228600" y="6324600"/>
            <a:ext cx="1981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533400" y="2057400"/>
            <a:ext cx="8382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18 at 6.02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90800"/>
            <a:ext cx="8026400" cy="17907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85800" y="3810000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5-09-18 at 6.07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1498633"/>
          </a:xfrm>
          <a:prstGeom prst="rect">
            <a:avLst/>
          </a:prstGeom>
        </p:spPr>
      </p:pic>
      <p:pic>
        <p:nvPicPr>
          <p:cNvPr id="12" name="Picture 11" descr="Screen Shot 2015-09-18 at 6.08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53000"/>
            <a:ext cx="76962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781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 smtClean="0"/>
              <a:t>Communicate potential for p</a:t>
            </a:r>
            <a:r>
              <a:rPr lang="en-US" sz="2400" b="0" dirty="0" smtClean="0"/>
              <a:t>artnerships</a:t>
            </a:r>
            <a:r>
              <a:rPr lang="en-US" sz="2400" b="0" dirty="0"/>
              <a:t> </a:t>
            </a:r>
            <a:r>
              <a:rPr lang="en-US" sz="2400" b="0" dirty="0" smtClean="0"/>
              <a:t>and</a:t>
            </a:r>
            <a:r>
              <a:rPr lang="en-US" sz="2400" b="0" dirty="0" smtClean="0"/>
              <a:t> reusability – Use the </a:t>
            </a:r>
            <a:r>
              <a:rPr lang="en-US" sz="2400" b="0" dirty="0" smtClean="0">
                <a:hlinkClick r:id="rId3"/>
              </a:rPr>
              <a:t>Collaboration Forum</a:t>
            </a:r>
            <a:endParaRPr lang="en-US" sz="2400" b="0" dirty="0" smtClean="0"/>
          </a:p>
          <a:p>
            <a:r>
              <a:rPr lang="en-US" sz="2400" b="0" dirty="0" smtClean="0"/>
              <a:t>RFP Manager tips</a:t>
            </a:r>
          </a:p>
          <a:p>
            <a:pPr lvl="1"/>
            <a:r>
              <a:rPr lang="en-US" sz="2400" b="0" dirty="0" smtClean="0"/>
              <a:t>Complete all fields, even if not required</a:t>
            </a:r>
          </a:p>
          <a:p>
            <a:pPr lvl="1"/>
            <a:r>
              <a:rPr lang="en-US" sz="2400" b="0" dirty="0" smtClean="0"/>
              <a:t>Save/update </a:t>
            </a:r>
            <a:r>
              <a:rPr lang="en-US" sz="2400" b="0" dirty="0" smtClean="0"/>
              <a:t>often, compose text on external text editor</a:t>
            </a:r>
            <a:endParaRPr lang="en-US" sz="2400" b="0" dirty="0" smtClean="0"/>
          </a:p>
          <a:p>
            <a:r>
              <a:rPr lang="en-US" sz="2400" b="0" dirty="0" smtClean="0"/>
              <a:t>Budget – double check follow all </a:t>
            </a:r>
            <a:r>
              <a:rPr lang="en-US" sz="2400" b="0" dirty="0" smtClean="0"/>
              <a:t>guidelines</a:t>
            </a:r>
          </a:p>
          <a:p>
            <a:pPr lvl="1"/>
            <a:r>
              <a:rPr lang="en-US" sz="2000" b="0" dirty="0" smtClean="0"/>
              <a:t>Travel to a CDI-sponsored event will be the Spring 2017 CDI Workshop most likely in Denver or Reston</a:t>
            </a:r>
            <a:endParaRPr lang="en-US" sz="2000" b="0" dirty="0" smtClean="0"/>
          </a:p>
          <a:p>
            <a:r>
              <a:rPr lang="en-US" sz="2400" b="0" dirty="0" smtClean="0"/>
              <a:t>Visit the </a:t>
            </a:r>
            <a:r>
              <a:rPr lang="en-US" sz="2400" b="0" dirty="0" smtClean="0">
                <a:hlinkClick r:id="rId4"/>
              </a:rPr>
              <a:t>FAQ </a:t>
            </a:r>
            <a:r>
              <a:rPr lang="en-US" sz="2400" b="0" dirty="0" smtClean="0">
                <a:hlinkClick r:id="rId4"/>
              </a:rPr>
              <a:t>page</a:t>
            </a:r>
            <a:endParaRPr lang="en-US" sz="2400" b="0" dirty="0"/>
          </a:p>
        </p:txBody>
      </p:sp>
      <p:sp>
        <p:nvSpPr>
          <p:cNvPr id="4" name="5-Point Star 3"/>
          <p:cNvSpPr/>
          <p:nvPr/>
        </p:nvSpPr>
        <p:spPr>
          <a:xfrm rot="20074003">
            <a:off x="152220" y="104753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3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since last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/>
              <a:t>Cover page now generated on RFP </a:t>
            </a:r>
            <a:r>
              <a:rPr lang="en-US" sz="2800" b="0" dirty="0"/>
              <a:t>Manager </a:t>
            </a:r>
            <a:r>
              <a:rPr lang="en-US" sz="1400" b="0" dirty="0"/>
              <a:t>(p</a:t>
            </a:r>
            <a:r>
              <a:rPr lang="en-US" sz="1400" b="0" dirty="0" smtClean="0"/>
              <a:t>.27)</a:t>
            </a:r>
            <a:endParaRPr lang="en-US" sz="1400" b="0" dirty="0" smtClean="0"/>
          </a:p>
          <a:p>
            <a:r>
              <a:rPr lang="en-US" sz="2800" b="0" dirty="0" smtClean="0"/>
              <a:t>No SOI related media</a:t>
            </a:r>
          </a:p>
          <a:p>
            <a:r>
              <a:rPr lang="en-US" sz="2800" b="0" dirty="0" smtClean="0"/>
              <a:t>Collaboration Forum to find </a:t>
            </a:r>
            <a:r>
              <a:rPr lang="en-US" sz="2800" b="0" dirty="0"/>
              <a:t>partners </a:t>
            </a:r>
            <a:r>
              <a:rPr lang="en-US" sz="1400" b="0" dirty="0"/>
              <a:t>(p</a:t>
            </a:r>
            <a:r>
              <a:rPr lang="en-US" sz="1400" b="0" dirty="0" smtClean="0"/>
              <a:t>.29</a:t>
            </a:r>
            <a:r>
              <a:rPr lang="en-US" sz="1400" b="0" dirty="0"/>
              <a:t>)</a:t>
            </a:r>
            <a:endParaRPr lang="en-US" sz="1400" b="0" dirty="0" smtClean="0"/>
          </a:p>
          <a:p>
            <a:r>
              <a:rPr lang="en-US" sz="2800" b="0" dirty="0" smtClean="0"/>
              <a:t>Closing session will be during the November Monthly </a:t>
            </a:r>
            <a:r>
              <a:rPr lang="en-US" sz="2800" b="0" dirty="0"/>
              <a:t>Meeting </a:t>
            </a:r>
            <a:r>
              <a:rPr lang="en-US" sz="1400" b="0" dirty="0"/>
              <a:t>(p</a:t>
            </a:r>
            <a:r>
              <a:rPr lang="en-US" sz="1400" b="0" dirty="0" smtClean="0"/>
              <a:t>.31)</a:t>
            </a:r>
            <a:endParaRPr lang="en-US" sz="1400" b="0" dirty="0" smtClean="0"/>
          </a:p>
          <a:p>
            <a:r>
              <a:rPr lang="en-US" sz="2800" b="0" dirty="0" smtClean="0"/>
              <a:t>CDI-sponsored event will be the FY17 Annual </a:t>
            </a:r>
            <a:r>
              <a:rPr lang="en-US" sz="2800" b="0" dirty="0"/>
              <a:t>Workshop </a:t>
            </a:r>
            <a:r>
              <a:rPr lang="en-US" sz="1400" b="0" dirty="0"/>
              <a:t>(p</a:t>
            </a:r>
            <a:r>
              <a:rPr lang="en-US" sz="1400" b="0" dirty="0" smtClean="0"/>
              <a:t>.29</a:t>
            </a:r>
            <a:r>
              <a:rPr lang="en-US" sz="1400" b="0" dirty="0"/>
              <a:t>)</a:t>
            </a:r>
            <a:endParaRPr lang="en-US" sz="1400" b="0" dirty="0"/>
          </a:p>
        </p:txBody>
      </p:sp>
      <p:sp>
        <p:nvSpPr>
          <p:cNvPr id="4" name="5-Point Star 3"/>
          <p:cNvSpPr/>
          <p:nvPr/>
        </p:nvSpPr>
        <p:spPr>
          <a:xfrm rot="20074003">
            <a:off x="152220" y="104753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8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SOI Voting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smtClean="0"/>
              <a:t>Community voting through </a:t>
            </a:r>
            <a:r>
              <a:rPr lang="en-US" b="0" dirty="0" err="1" smtClean="0"/>
              <a:t>UserVoice</a:t>
            </a:r>
            <a:r>
              <a:rPr lang="en-US" b="0" dirty="0" smtClean="0"/>
              <a:t> system</a:t>
            </a:r>
          </a:p>
          <a:p>
            <a:pPr lvl="1"/>
            <a:r>
              <a:rPr lang="en-US" b="0" dirty="0" smtClean="0"/>
              <a:t>Must be a CDI Member (email: </a:t>
            </a:r>
            <a:r>
              <a:rPr lang="en-US" b="0" dirty="0" smtClean="0">
                <a:hlinkClick r:id="rId3"/>
              </a:rPr>
              <a:t>cdi@usgs.gov</a:t>
            </a:r>
            <a:r>
              <a:rPr lang="en-US" b="0" dirty="0" smtClean="0"/>
              <a:t>)</a:t>
            </a:r>
          </a:p>
          <a:p>
            <a:pPr lvl="1"/>
            <a:r>
              <a:rPr lang="en-US" b="0" dirty="0" smtClean="0"/>
              <a:t>Read all SOIs before voting</a:t>
            </a:r>
          </a:p>
          <a:p>
            <a:pPr lvl="1"/>
            <a:r>
              <a:rPr lang="en-US" b="0" dirty="0" smtClean="0"/>
              <a:t>Community can comment on SOIs – important for PIs to respond </a:t>
            </a:r>
          </a:p>
          <a:p>
            <a:r>
              <a:rPr lang="en-US" b="0" dirty="0" smtClean="0"/>
              <a:t>SOI close of voting session – November 9</a:t>
            </a:r>
          </a:p>
          <a:p>
            <a:r>
              <a:rPr lang="en-US" b="0" dirty="0" smtClean="0"/>
              <a:t>Top ~20 full proposals selected from all SOIs submitted. Based on variety of factors:</a:t>
            </a:r>
          </a:p>
          <a:p>
            <a:pPr lvl="1"/>
            <a:r>
              <a:rPr lang="en-US" b="0" dirty="0" smtClean="0"/>
              <a:t># of votes</a:t>
            </a:r>
          </a:p>
          <a:p>
            <a:pPr lvl="1"/>
            <a:r>
              <a:rPr lang="en-US" b="0" dirty="0" smtClean="0"/>
              <a:t># individual voters</a:t>
            </a:r>
          </a:p>
          <a:p>
            <a:pPr lvl="1"/>
            <a:r>
              <a:rPr lang="en-US" b="0" dirty="0" smtClean="0"/>
              <a:t>Emerging priorities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1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Dates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57041"/>
              </p:ext>
            </p:extLst>
          </p:nvPr>
        </p:nvGraphicFramePr>
        <p:xfrm>
          <a:off x="152400" y="1524000"/>
          <a:ext cx="8915400" cy="31089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76261"/>
                <a:gridCol w="5039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October 14 @ </a:t>
                      </a:r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5 pm </a:t>
                      </a:r>
                      <a:r>
                        <a:rPr lang="en-US" sz="2800" b="1" dirty="0" smtClean="0"/>
                        <a:t>ET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Statements</a:t>
                      </a:r>
                      <a:r>
                        <a:rPr lang="en-US" sz="2800" b="1" baseline="0" dirty="0" smtClean="0"/>
                        <a:t> of Interest (SOI) Due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November 9 @ 11 am ET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SOI Voting – Closing Session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November 28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Invite Full Proposal Submissions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Jan. 20, 2017</a:t>
                      </a:r>
                      <a:r>
                        <a:rPr lang="en-US" sz="2800" b="0" baseline="0" dirty="0" smtClean="0"/>
                        <a:t> @ 5 pm ET 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Full Proposals Due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Jan. – Feb.</a:t>
                      </a:r>
                      <a:r>
                        <a:rPr lang="en-US" sz="2800" b="0" baseline="0" dirty="0" smtClean="0"/>
                        <a:t> 2017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Full Proposal Review Panel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March</a:t>
                      </a:r>
                      <a:r>
                        <a:rPr lang="en-US" sz="2800" b="0" baseline="0" dirty="0" smtClean="0"/>
                        <a:t> 8, 2017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Awarded Projects Announced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5-Point Star 3"/>
          <p:cNvSpPr/>
          <p:nvPr/>
        </p:nvSpPr>
        <p:spPr>
          <a:xfrm rot="20074003">
            <a:off x="152220" y="104753"/>
            <a:ext cx="457200" cy="457200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cdi@usgs.gov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Website: </a:t>
            </a:r>
            <a:r>
              <a:rPr lang="en-US" dirty="0" smtClean="0">
                <a:hlinkClick r:id="rId4"/>
              </a:rPr>
              <a:t>http://www.usgs.gov/cdi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RFP Announcement: </a:t>
            </a:r>
            <a:r>
              <a:rPr lang="en-US" i="1" dirty="0">
                <a:hlinkClick r:id="rId5"/>
              </a:rPr>
              <a:t>http://www.usgs.gov/cdi/participate.html#rfp</a:t>
            </a:r>
            <a:endParaRPr lang="en-US" i="1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6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CDI - Overview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461299"/>
            <a:ext cx="4495800" cy="3948901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smtClean="0">
                <a:solidFill>
                  <a:srgbClr val="000000"/>
                </a:solidFill>
              </a:rPr>
              <a:t>Chartered as Council on Data </a:t>
            </a:r>
            <a:r>
              <a:rPr lang="en-US" b="0" dirty="0" smtClean="0"/>
              <a:t>Integration in 2009 to: </a:t>
            </a:r>
          </a:p>
          <a:p>
            <a:pPr lvl="1"/>
            <a:r>
              <a:rPr lang="en-US" b="0" dirty="0" smtClean="0"/>
              <a:t>Lead development of Data Integration Strategy</a:t>
            </a:r>
          </a:p>
          <a:p>
            <a:pPr lvl="1"/>
            <a:r>
              <a:rPr lang="en-US" b="0" dirty="0" smtClean="0"/>
              <a:t>Recommend data integration guidelines</a:t>
            </a:r>
          </a:p>
          <a:p>
            <a:pPr lvl="1"/>
            <a:r>
              <a:rPr lang="en-US" b="0" dirty="0" smtClean="0"/>
              <a:t>Promote USGS-wide data integration</a:t>
            </a:r>
          </a:p>
          <a:p>
            <a:endParaRPr lang="en-US" b="0" dirty="0" smtClean="0"/>
          </a:p>
          <a:p>
            <a:r>
              <a:rPr lang="en-US" b="0" dirty="0" smtClean="0"/>
              <a:t>Evolved into an open Community of Practice</a:t>
            </a:r>
            <a:endParaRPr lang="en-US" b="0" dirty="0"/>
          </a:p>
        </p:txBody>
      </p:sp>
      <p:sp>
        <p:nvSpPr>
          <p:cNvPr id="2" name="TextBox 1"/>
          <p:cNvSpPr txBox="1"/>
          <p:nvPr/>
        </p:nvSpPr>
        <p:spPr>
          <a:xfrm>
            <a:off x="4800600" y="397258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Executive Sponsors: </a:t>
            </a:r>
          </a:p>
          <a:p>
            <a:pPr algn="ctr"/>
            <a:r>
              <a:rPr lang="en-US" sz="1400" dirty="0" smtClean="0"/>
              <a:t>Tim Quinn (left) and Kevin Gallagher (right)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21138250">
            <a:off x="3989357" y="4797503"/>
            <a:ext cx="4996625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Communities of practice are groups of people who share a concern or a passion for something they do and learn how to do it better as they interact regularly – Etienne Wenger, 2011</a:t>
            </a:r>
            <a:endParaRPr lang="en-US" sz="1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Kgallag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29380"/>
            <a:ext cx="2057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tim-quin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29380"/>
            <a:ext cx="182862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928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CDI Purpose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Advance understanding of Earth systems through enhanced use of data and information </a:t>
            </a:r>
          </a:p>
          <a:p>
            <a:r>
              <a:rPr lang="en-US" b="0" dirty="0" smtClean="0"/>
              <a:t>Provide a forum for sharing ideas and learning new skills</a:t>
            </a:r>
          </a:p>
          <a:p>
            <a:r>
              <a:rPr lang="en-US" b="0" dirty="0" smtClean="0"/>
              <a:t>Increase the visibility of work with data and information</a:t>
            </a:r>
          </a:p>
          <a:p>
            <a:endParaRPr lang="en-US" dirty="0"/>
          </a:p>
        </p:txBody>
      </p:sp>
      <p:pic>
        <p:nvPicPr>
          <p:cNvPr id="1026" name="Picture 2" descr="C:\Users\jcarlino\AppData\Local\Microsoft\Windows\Temporary Internet Files\Content.IE5\9PBHB2HU\MC90005970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56" y="152400"/>
            <a:ext cx="1791310" cy="10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8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izenScienc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913981"/>
            <a:ext cx="1879600" cy="914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34" charset="-128"/>
              </a:rPr>
              <a:t>CDI Today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361950" y="1098344"/>
            <a:ext cx="6877050" cy="476905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Clr>
                <a:srgbClr val="193D59"/>
              </a:buClr>
              <a:defRPr/>
            </a:pPr>
            <a:r>
              <a:rPr lang="en-US" dirty="0" smtClean="0">
                <a:solidFill>
                  <a:schemeClr val="tx1"/>
                </a:solidFill>
                <a:hlinkClick r:id="rId4"/>
              </a:rPr>
              <a:t>Monthly Forum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>
              <a:buClr>
                <a:srgbClr val="193D59"/>
              </a:buClr>
              <a:defRPr/>
            </a:pPr>
            <a:r>
              <a:rPr lang="en-US" b="0" dirty="0" smtClean="0">
                <a:solidFill>
                  <a:schemeClr val="tx1"/>
                </a:solidFill>
              </a:rPr>
              <a:t>2</a:t>
            </a:r>
            <a:r>
              <a:rPr lang="en-US" b="0" baseline="30000" dirty="0" smtClean="0">
                <a:solidFill>
                  <a:schemeClr val="tx1"/>
                </a:solidFill>
              </a:rPr>
              <a:t>nd</a:t>
            </a:r>
            <a:r>
              <a:rPr lang="en-US" b="0" dirty="0" smtClean="0">
                <a:solidFill>
                  <a:schemeClr val="tx1"/>
                </a:solidFill>
              </a:rPr>
              <a:t> Wed at 11 ET</a:t>
            </a:r>
          </a:p>
          <a:p>
            <a:pPr eaLnBrk="1" hangingPunct="1">
              <a:buClr>
                <a:srgbClr val="193D59"/>
              </a:buClr>
              <a:defRPr/>
            </a:pPr>
            <a:r>
              <a:rPr lang="en-US" dirty="0" smtClean="0">
                <a:solidFill>
                  <a:schemeClr val="tx1"/>
                </a:solidFill>
                <a:hlinkClick r:id="rId5"/>
              </a:rPr>
              <a:t>Working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Groups and Focus 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Groups</a:t>
            </a:r>
            <a:endParaRPr lang="en-US" dirty="0" smtClean="0">
              <a:solidFill>
                <a:schemeClr val="tx1"/>
              </a:solidFill>
            </a:endParaRP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>
                <a:solidFill>
                  <a:schemeClr val="tx1"/>
                </a:solidFill>
              </a:rPr>
              <a:t>Citizen Science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/>
              <a:t>Communication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/>
              <a:t>Connected Devices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>
                <a:solidFill>
                  <a:schemeClr val="tx1"/>
                </a:solidFill>
              </a:rPr>
              <a:t>Data Management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/>
              <a:t>Earth-Science Themes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>
                <a:solidFill>
                  <a:schemeClr val="tx1"/>
                </a:solidFill>
              </a:rPr>
              <a:t>Semantic Web</a:t>
            </a:r>
          </a:p>
          <a:p>
            <a:pPr lvl="1" eaLnBrk="1" hangingPunct="1">
              <a:buClr>
                <a:srgbClr val="193D59"/>
              </a:buClr>
              <a:defRPr/>
            </a:pPr>
            <a:r>
              <a:rPr lang="en-US" b="0" dirty="0" smtClean="0"/>
              <a:t>Technology Stack</a:t>
            </a:r>
            <a:endParaRPr lang="en-US" b="0" dirty="0" smtClean="0">
              <a:solidFill>
                <a:schemeClr val="tx1"/>
              </a:solidFill>
            </a:endParaRPr>
          </a:p>
          <a:p>
            <a:pPr eaLnBrk="1" hangingPunct="1">
              <a:buClr>
                <a:srgbClr val="193D59"/>
              </a:buClr>
              <a:defRPr/>
            </a:pPr>
            <a:r>
              <a:rPr lang="en-US" dirty="0" smtClean="0">
                <a:solidFill>
                  <a:schemeClr val="tx1"/>
                </a:solidFill>
                <a:hlinkClick r:id="rId6"/>
              </a:rPr>
              <a:t>Annual Workshop/Webinar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>
              <a:buClr>
                <a:srgbClr val="193D59"/>
              </a:buClr>
              <a:defRPr/>
            </a:pPr>
            <a:r>
              <a:rPr lang="en-US" dirty="0" smtClean="0">
                <a:solidFill>
                  <a:schemeClr val="tx1"/>
                </a:solidFill>
                <a:hlinkClick r:id="rId7"/>
              </a:rPr>
              <a:t>RFP Process</a:t>
            </a:r>
            <a:endParaRPr lang="en-US" dirty="0" smtClean="0">
              <a:solidFill>
                <a:schemeClr val="tx1"/>
              </a:solidFill>
              <a:ea typeface="ＭＳ Ｐゴシック" pitchFamily="34" charset="-128"/>
            </a:endParaRPr>
          </a:p>
          <a:p>
            <a:pPr marL="514350" indent="-457200" eaLnBrk="1" hangingPunct="1">
              <a:buClr>
                <a:srgbClr val="193D59"/>
              </a:buClr>
              <a:defRPr/>
            </a:pPr>
            <a:endParaRPr lang="en-US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7" name="Picture 6" descr="DataMgmt_1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96" y="4633082"/>
            <a:ext cx="3809999" cy="1225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emanticWeb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21917"/>
            <a:ext cx="2365161" cy="738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TechStackConnectedDevices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54" y="2514600"/>
            <a:ext cx="2715846" cy="1126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DataThemes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89" y="3505200"/>
            <a:ext cx="3246407" cy="1107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3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925"/>
            <a:ext cx="8229600" cy="944562"/>
          </a:xfrm>
        </p:spPr>
        <p:txBody>
          <a:bodyPr/>
          <a:lstStyle/>
          <a:p>
            <a:r>
              <a:rPr lang="en-US" dirty="0" smtClean="0"/>
              <a:t>FY17 CDI RFP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34000"/>
            <a:ext cx="8001000" cy="762000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hlinkClick r:id="rId3"/>
              </a:rPr>
              <a:t>http</a:t>
            </a:r>
            <a:r>
              <a:rPr lang="en-US" b="0" i="1" dirty="0">
                <a:hlinkClick r:id="rId3"/>
              </a:rPr>
              <a:t>://www.usgs.gov/cdi/participate.html#rfp</a:t>
            </a:r>
            <a:endParaRPr lang="en-US" i="1" dirty="0"/>
          </a:p>
        </p:txBody>
      </p:sp>
      <p:pic>
        <p:nvPicPr>
          <p:cNvPr id="5" name="Picture 4" descr="Screen Shot 2016-09-29 at 9.01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38200"/>
            <a:ext cx="3419979" cy="4419600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13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 Phase RFP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4800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Phase 1) Statement of Interest</a:t>
            </a:r>
          </a:p>
          <a:p>
            <a:pPr lvl="1"/>
            <a:r>
              <a:rPr lang="en-US" b="0" dirty="0" smtClean="0"/>
              <a:t>2 page max</a:t>
            </a:r>
          </a:p>
          <a:p>
            <a:pPr lvl="1"/>
            <a:r>
              <a:rPr lang="en-US" b="0" dirty="0" smtClean="0"/>
              <a:t>Relate to Science Support Framework, Guiding Principles, and Evaluation Criteria</a:t>
            </a:r>
          </a:p>
          <a:p>
            <a:pPr lvl="1"/>
            <a:r>
              <a:rPr lang="en-US" b="0" dirty="0" smtClean="0"/>
              <a:t>Voting by CDI Community Members</a:t>
            </a:r>
          </a:p>
          <a:p>
            <a:pPr lvl="1"/>
            <a:r>
              <a:rPr lang="en-US" b="0" dirty="0" smtClean="0"/>
              <a:t>~20 top ranked SOIs invited to submit full proposal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Phase 2) Invited Full Proposal</a:t>
            </a:r>
          </a:p>
          <a:p>
            <a:pPr lvl="1"/>
            <a:r>
              <a:rPr lang="en-US" b="0" dirty="0" smtClean="0"/>
              <a:t>Proposal narrative - 7 page max</a:t>
            </a:r>
          </a:p>
          <a:p>
            <a:pPr lvl="1"/>
            <a:r>
              <a:rPr lang="en-US" b="0" dirty="0" smtClean="0"/>
              <a:t>Not including general public summary, detailed budget, data management planning form, letters of support, CVs</a:t>
            </a:r>
          </a:p>
          <a:p>
            <a:pPr lvl="1"/>
            <a:r>
              <a:rPr lang="en-US" b="0" dirty="0" smtClean="0"/>
              <a:t>Relate to Science Support Framework, Guiding Principles, and Evaluation Criteria</a:t>
            </a:r>
          </a:p>
          <a:p>
            <a:pPr lvl="1"/>
            <a:r>
              <a:rPr lang="en-US" b="0" dirty="0" smtClean="0"/>
              <a:t>Evaluated by formal Review Panel</a:t>
            </a:r>
          </a:p>
          <a:p>
            <a:pPr lvl="1"/>
            <a:r>
              <a:rPr lang="en-US" b="0" dirty="0" smtClean="0"/>
              <a:t>Recommendations presented to CDI Executive Sponsors for selection and award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7727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of the FY17 RFP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dirty="0" smtClean="0"/>
              <a:t>Eligibility: USGS employee must be PI, but collaboration is encouraged</a:t>
            </a:r>
          </a:p>
          <a:p>
            <a:r>
              <a:rPr lang="en-US" b="0" dirty="0" smtClean="0"/>
              <a:t>Projects complete in 3-6 months</a:t>
            </a:r>
          </a:p>
          <a:p>
            <a:r>
              <a:rPr lang="en-US" b="0" dirty="0" smtClean="0"/>
              <a:t>Mid Project and End of Project Reporting</a:t>
            </a:r>
          </a:p>
          <a:p>
            <a:r>
              <a:rPr lang="en-US" b="0" dirty="0" smtClean="0"/>
              <a:t>Required to include travel $ for 2017 CDI-sponsored event.</a:t>
            </a:r>
          </a:p>
          <a:p>
            <a:r>
              <a:rPr lang="en-US" b="0" dirty="0" smtClean="0"/>
              <a:t>All results should be publicly available (</a:t>
            </a:r>
            <a:r>
              <a:rPr lang="en-US" b="0" dirty="0" smtClean="0">
                <a:hlinkClick r:id="rId3"/>
              </a:rPr>
              <a:t>www.usgs.gov/cdi</a:t>
            </a:r>
            <a:r>
              <a:rPr lang="en-US" b="0" dirty="0" smtClean="0"/>
              <a:t>)</a:t>
            </a:r>
          </a:p>
          <a:p>
            <a:pPr lvl="1"/>
            <a:r>
              <a:rPr lang="en-US" b="0" dirty="0" smtClean="0"/>
              <a:t>Including software products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492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1752</Words>
  <Application>Microsoft Macintosh PowerPoint</Application>
  <PresentationFormat>On-screen Show (4:3)</PresentationFormat>
  <Paragraphs>259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Community for Data Integration (CDI) FY17 Request for Proposals Process</vt:lpstr>
      <vt:lpstr>Topics</vt:lpstr>
      <vt:lpstr>Changes since last year</vt:lpstr>
      <vt:lpstr>CDI - Overview</vt:lpstr>
      <vt:lpstr>The CDI Purpose </vt:lpstr>
      <vt:lpstr>CDI Today</vt:lpstr>
      <vt:lpstr>FY17 CDI RFP</vt:lpstr>
      <vt:lpstr>2 Phase RFP</vt:lpstr>
      <vt:lpstr>Details of the FY17 RFP</vt:lpstr>
      <vt:lpstr>Code Repositories</vt:lpstr>
      <vt:lpstr>Funding</vt:lpstr>
      <vt:lpstr>Factors of the FY17 RFP</vt:lpstr>
      <vt:lpstr>Big Picture</vt:lpstr>
      <vt:lpstr>Upper Level Categories</vt:lpstr>
      <vt:lpstr>CDI Science Support Framework The foundation for sharing science</vt:lpstr>
      <vt:lpstr>CDI Science Support Framework</vt:lpstr>
      <vt:lpstr>Guiding Principles</vt:lpstr>
      <vt:lpstr>Evaluation Criteria</vt:lpstr>
      <vt:lpstr>Evaluation Criteria</vt:lpstr>
      <vt:lpstr>CDI Projects</vt:lpstr>
      <vt:lpstr>CDI Projects</vt:lpstr>
      <vt:lpstr>More information on past projects</vt:lpstr>
      <vt:lpstr>Proposal Concepts not CDI focused</vt:lpstr>
      <vt:lpstr>RFP Manager Live Demo</vt:lpstr>
      <vt:lpstr>Proposal Submission: RFP Manager </vt:lpstr>
      <vt:lpstr>RFP Manager (cont.)</vt:lpstr>
      <vt:lpstr>PowerPoint Presentation</vt:lpstr>
      <vt:lpstr>PowerPoint Presentation</vt:lpstr>
      <vt:lpstr>Tips and Observations</vt:lpstr>
      <vt:lpstr>SOI Voting Process</vt:lpstr>
      <vt:lpstr>Key Dates</vt:lpstr>
      <vt:lpstr>Questions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Jean;Jennifer Carlino</dc:creator>
  <cp:lastModifiedBy>Leslie</cp:lastModifiedBy>
  <cp:revision>204</cp:revision>
  <cp:lastPrinted>2015-09-21T19:45:45Z</cp:lastPrinted>
  <dcterms:created xsi:type="dcterms:W3CDTF">2013-06-03T17:02:33Z</dcterms:created>
  <dcterms:modified xsi:type="dcterms:W3CDTF">2016-09-29T19:45:15Z</dcterms:modified>
</cp:coreProperties>
</file>